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313" r:id="rId3"/>
    <p:sldId id="297" r:id="rId4"/>
    <p:sldId id="302" r:id="rId5"/>
    <p:sldId id="304" r:id="rId6"/>
    <p:sldId id="311" r:id="rId7"/>
    <p:sldId id="308" r:id="rId8"/>
    <p:sldId id="321" r:id="rId9"/>
    <p:sldId id="318" r:id="rId10"/>
    <p:sldId id="319" r:id="rId11"/>
    <p:sldId id="314" r:id="rId12"/>
    <p:sldId id="317" r:id="rId13"/>
    <p:sldId id="316" r:id="rId14"/>
    <p:sldId id="300" r:id="rId15"/>
  </p:sldIdLst>
  <p:sldSz cx="12192000" cy="6858000"/>
  <p:notesSz cx="6797675" cy="9926638"/>
  <p:custDataLst>
    <p:tags r:id="rId18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1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buir" initials="B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3D1"/>
    <a:srgbClr val="FAFAFA"/>
    <a:srgbClr val="C3E660"/>
    <a:srgbClr val="97C01E"/>
    <a:srgbClr val="637F13"/>
    <a:srgbClr val="B4C486"/>
    <a:srgbClr val="C8E76F"/>
    <a:srgbClr val="B9E246"/>
    <a:srgbClr val="6B8915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07" autoAdjust="0"/>
    <p:restoredTop sz="92400" autoAdjust="0"/>
  </p:normalViewPr>
  <p:slideViewPr>
    <p:cSldViewPr>
      <p:cViewPr varScale="1">
        <p:scale>
          <a:sx n="107" d="100"/>
          <a:sy n="107" d="100"/>
        </p:scale>
        <p:origin x="80" y="100"/>
      </p:cViewPr>
      <p:guideLst>
        <p:guide orient="horz" pos="2160"/>
        <p:guide pos="610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3552" y="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C3DF2-FF8E-4F1E-AA13-BE0D135D2361}" type="datetimeFigureOut">
              <a:rPr lang="de-DE" smtClean="0"/>
              <a:t>15.11.2020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55FEEC-EDBF-4749-8E87-85393F6FE2A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502022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AFCBBE-7735-4585-8129-379D4DCE7DFB}" type="datetimeFigureOut">
              <a:rPr lang="de-DE" smtClean="0"/>
              <a:t>15.11.2020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F20F9-3CA1-4C58-A035-9DF378BEA8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518525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1388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Zielgruppe</a:t>
            </a:r>
            <a:r>
              <a:rPr lang="de-DE" baseline="0" dirty="0"/>
              <a:t>: Studierende und Lehrende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8227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8314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Zielgruppe</a:t>
            </a:r>
            <a:r>
              <a:rPr lang="de-DE" baseline="0" dirty="0"/>
              <a:t>: Studierende und Lehrende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8561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Zielgruppe</a:t>
            </a:r>
            <a:r>
              <a:rPr lang="de-DE" baseline="0" dirty="0"/>
              <a:t>: Studierende und Lehrende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AAF20F9-3CA1-4C58-A035-9DF378BEA88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727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2279576" y="1976914"/>
            <a:ext cx="6552729" cy="602405"/>
          </a:xfr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549F"/>
              </a:buClr>
              <a:buSzPct val="100000"/>
              <a:buFont typeface="Calibri" pitchFamily="34" charset="0"/>
              <a:buNone/>
              <a:tabLst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TITEL DER VERANSTALTUNG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2279575" y="2780928"/>
            <a:ext cx="6552729" cy="864095"/>
          </a:xfrm>
        </p:spPr>
        <p:txBody>
          <a:bodyPr wrap="square"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00549F"/>
              </a:buClr>
              <a:buSzPct val="100000"/>
              <a:buFont typeface="Calibri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Extra Info</a:t>
            </a:r>
          </a:p>
        </p:txBody>
      </p:sp>
      <p:pic>
        <p:nvPicPr>
          <p:cNvPr id="11" name="Bild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70"/>
          <a:stretch/>
        </p:blipFill>
        <p:spPr>
          <a:xfrm rot="13126691">
            <a:off x="338839" y="4740689"/>
            <a:ext cx="2688995" cy="2925888"/>
          </a:xfrm>
          <a:prstGeom prst="rect">
            <a:avLst/>
          </a:prstGeom>
        </p:spPr>
      </p:pic>
      <p:pic>
        <p:nvPicPr>
          <p:cNvPr id="2" name="Grafik 7">
            <a:extLst>
              <a:ext uri="{FF2B5EF4-FFF2-40B4-BE49-F238E27FC236}">
                <a16:creationId xmlns:a16="http://schemas.microsoft.com/office/drawing/2014/main" id="{DC3143CF-F5F7-4F81-9E09-50B3D4B622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9" b="15627"/>
          <a:stretch/>
        </p:blipFill>
        <p:spPr>
          <a:xfrm>
            <a:off x="7671974" y="6223478"/>
            <a:ext cx="863238" cy="45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 4">
            <a:extLst>
              <a:ext uri="{FF2B5EF4-FFF2-40B4-BE49-F238E27FC236}">
                <a16:creationId xmlns:a16="http://schemas.microsoft.com/office/drawing/2014/main" id="{B396DDB8-F690-4A2D-88C6-1E3018805D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212" y="6279033"/>
            <a:ext cx="1053425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2">
            <a:extLst>
              <a:ext uri="{FF2B5EF4-FFF2-40B4-BE49-F238E27FC236}">
                <a16:creationId xmlns:a16="http://schemas.microsoft.com/office/drawing/2014/main" id="{80403179-0F85-499E-806C-F845557EE0A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53736" y="6355104"/>
            <a:ext cx="1066800" cy="31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7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Kooperation mit:</a:t>
            </a:r>
            <a:endParaRPr lang="de-D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Bild 7">
            <a:extLst>
              <a:ext uri="{FF2B5EF4-FFF2-40B4-BE49-F238E27FC236}">
                <a16:creationId xmlns:a16="http://schemas.microsoft.com/office/drawing/2014/main" id="{6B0405AF-E7C4-4216-BFB3-641E2A7117DF}"/>
              </a:ext>
            </a:extLst>
          </p:cNvPr>
          <p:cNvPicPr/>
          <p:nvPr userDrawn="1"/>
        </p:nvPicPr>
        <p:blipFill>
          <a:blip r:embed="rId5"/>
          <a:stretch>
            <a:fillRect/>
          </a:stretch>
        </p:blipFill>
        <p:spPr>
          <a:xfrm>
            <a:off x="10920536" y="6125577"/>
            <a:ext cx="971550" cy="48069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ve="http://schemas.openxmlformats.org/markup-compatibility/2006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528815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63231" y="5949281"/>
            <a:ext cx="6865417" cy="276662"/>
          </a:xfrm>
        </p:spPr>
        <p:txBody>
          <a:bodyPr/>
          <a:lstStyle/>
          <a:p>
            <a:r>
              <a:rPr lang="de-DE"/>
              <a:t>Autor 1 (Jahr) | Autor n (Jahr)</a:t>
            </a:r>
          </a:p>
        </p:txBody>
      </p:sp>
      <p:sp>
        <p:nvSpPr>
          <p:cNvPr id="6" name="Titelplatzhalter 1"/>
          <p:cNvSpPr>
            <a:spLocks noGrp="1"/>
          </p:cNvSpPr>
          <p:nvPr>
            <p:ph type="title"/>
          </p:nvPr>
        </p:nvSpPr>
        <p:spPr>
          <a:xfrm>
            <a:off x="5039881" y="200013"/>
            <a:ext cx="5520615" cy="636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5015879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039880" y="980729"/>
            <a:ext cx="6888768" cy="4824538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23846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63231" y="5949281"/>
            <a:ext cx="6865417" cy="276662"/>
          </a:xfrm>
        </p:spPr>
        <p:txBody>
          <a:bodyPr/>
          <a:lstStyle/>
          <a:p>
            <a:r>
              <a:rPr lang="de-DE"/>
              <a:t>Autor 1 (Jahr) | Autor n (Jahr)</a:t>
            </a:r>
          </a:p>
        </p:txBody>
      </p:sp>
      <p:sp>
        <p:nvSpPr>
          <p:cNvPr id="6" name="Titelplatzhalter 1"/>
          <p:cNvSpPr>
            <a:spLocks noGrp="1"/>
          </p:cNvSpPr>
          <p:nvPr>
            <p:ph type="title"/>
          </p:nvPr>
        </p:nvSpPr>
        <p:spPr>
          <a:xfrm>
            <a:off x="5039881" y="200013"/>
            <a:ext cx="6240695" cy="3486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5015879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039880" y="980729"/>
            <a:ext cx="6888768" cy="4824538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039879" y="620728"/>
            <a:ext cx="7008781" cy="360000"/>
          </a:xfrm>
        </p:spPr>
        <p:txBody>
          <a:bodyPr>
            <a:noAutofit/>
          </a:bodyPr>
          <a:lstStyle>
            <a:lvl1pPr marL="0" indent="0">
              <a:buNone/>
              <a:defRPr sz="17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Thema / Titel dieser Folie</a:t>
            </a:r>
          </a:p>
        </p:txBody>
      </p:sp>
    </p:spTree>
    <p:extLst>
      <p:ext uri="{BB962C8B-B14F-4D97-AF65-F5344CB8AC3E}">
        <p14:creationId xmlns:p14="http://schemas.microsoft.com/office/powerpoint/2010/main" val="3971766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063231" y="5949281"/>
            <a:ext cx="6865417" cy="276662"/>
          </a:xfrm>
        </p:spPr>
        <p:txBody>
          <a:bodyPr/>
          <a:lstStyle/>
          <a:p>
            <a:r>
              <a:rPr lang="de-DE"/>
              <a:t>Autor 1 (Jahr) | Autor n (Jahr)</a:t>
            </a:r>
          </a:p>
        </p:txBody>
      </p:sp>
      <p:sp>
        <p:nvSpPr>
          <p:cNvPr id="6" name="Titelplatzhalter 1"/>
          <p:cNvSpPr>
            <a:spLocks noGrp="1"/>
          </p:cNvSpPr>
          <p:nvPr>
            <p:ph type="title"/>
          </p:nvPr>
        </p:nvSpPr>
        <p:spPr>
          <a:xfrm>
            <a:off x="5039881" y="200013"/>
            <a:ext cx="5520615" cy="636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039880" y="980729"/>
            <a:ext cx="6888768" cy="4824538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Rechteck 4"/>
          <p:cNvSpPr/>
          <p:nvPr userDrawn="1"/>
        </p:nvSpPr>
        <p:spPr>
          <a:xfrm>
            <a:off x="1" y="0"/>
            <a:ext cx="4943871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63525" y="200025"/>
            <a:ext cx="4537075" cy="602615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0777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/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43339" y="200014"/>
            <a:ext cx="8572108" cy="36004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 sz="1800" b="0" i="0" u="none" kern="1200" spc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143339" y="6237312"/>
            <a:ext cx="8976997" cy="226657"/>
          </a:xfrm>
        </p:spPr>
        <p:txBody>
          <a:bodyPr/>
          <a:lstStyle/>
          <a:p>
            <a:r>
              <a:rPr lang="pt-BR"/>
              <a:t>Autor 1 (Jahr) | Autor n (Jahr)</a:t>
            </a:r>
            <a:endParaRPr lang="de-DE"/>
          </a:p>
        </p:txBody>
      </p:sp>
      <p:sp>
        <p:nvSpPr>
          <p:cNvPr id="9" name="Textplatzhalter 2"/>
          <p:cNvSpPr>
            <a:spLocks noGrp="1"/>
          </p:cNvSpPr>
          <p:nvPr>
            <p:ph idx="1"/>
          </p:nvPr>
        </p:nvSpPr>
        <p:spPr>
          <a:xfrm>
            <a:off x="143339" y="980729"/>
            <a:ext cx="11905323" cy="4824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SzPct val="100000"/>
              <a:buFont typeface="Calibri" pitchFamily="34" charset="0"/>
              <a:buChar char="•"/>
              <a:defRPr/>
            </a:lvl1pPr>
            <a:lvl2pPr marL="742950" indent="-285750">
              <a:buSzPct val="100000"/>
              <a:buFont typeface="Calibri" pitchFamily="34" charset="0"/>
              <a:buChar char="•"/>
              <a:defRPr/>
            </a:lvl2pPr>
            <a:lvl3pPr marL="1143000" indent="-228600">
              <a:buSzPct val="100000"/>
              <a:buFont typeface="Calibri" pitchFamily="34" charset="0"/>
              <a:buChar char="•"/>
              <a:defRPr/>
            </a:lvl3pPr>
            <a:lvl4pPr marL="1600200" indent="-228600">
              <a:buSzPct val="100000"/>
              <a:buFont typeface="Calibri" pitchFamily="34" charset="0"/>
              <a:buChar char="•"/>
              <a:defRPr/>
            </a:lvl4pPr>
            <a:lvl5pPr marL="2057400" indent="-228600">
              <a:buSzPct val="100000"/>
              <a:buFont typeface="Calibri" pitchFamily="34" charset="0"/>
              <a:buChar char="•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54160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/ Thema /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3339" y="1041402"/>
            <a:ext cx="11905323" cy="5123901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933" y="620728"/>
            <a:ext cx="11904728" cy="360000"/>
          </a:xfrm>
        </p:spPr>
        <p:txBody>
          <a:bodyPr>
            <a:noAutofit/>
          </a:bodyPr>
          <a:lstStyle>
            <a:lvl1pPr marL="0" indent="0">
              <a:buNone/>
              <a:defRPr sz="17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Thema / Titel dieser Folie</a:t>
            </a:r>
          </a:p>
        </p:txBody>
      </p:sp>
      <p:sp>
        <p:nvSpPr>
          <p:cNvPr id="6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43339" y="200014"/>
            <a:ext cx="8572108" cy="36004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 sz="1800" b="0" i="0" u="none" kern="1200" spc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43339" y="6237312"/>
            <a:ext cx="8976997" cy="226657"/>
          </a:xfrm>
        </p:spPr>
        <p:txBody>
          <a:bodyPr/>
          <a:lstStyle/>
          <a:p>
            <a:r>
              <a:rPr lang="pt-BR"/>
              <a:t>Autor 1 (Jahr) | Autor n (Jahr)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2330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/ Thema /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3339" y="1041403"/>
            <a:ext cx="5952661" cy="5123901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43933" y="620728"/>
            <a:ext cx="11904728" cy="360000"/>
          </a:xfrm>
        </p:spPr>
        <p:txBody>
          <a:bodyPr>
            <a:noAutofit/>
          </a:bodyPr>
          <a:lstStyle>
            <a:lvl1pPr marL="0" indent="0">
              <a:buNone/>
              <a:defRPr sz="17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Thema / Titel dieser Folie</a:t>
            </a:r>
          </a:p>
        </p:txBody>
      </p:sp>
      <p:sp>
        <p:nvSpPr>
          <p:cNvPr id="6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43339" y="200014"/>
            <a:ext cx="8572108" cy="36004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 sz="1800" b="0" i="0" u="none" kern="1200" spc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7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43339" y="6237312"/>
            <a:ext cx="8976997" cy="226657"/>
          </a:xfrm>
        </p:spPr>
        <p:txBody>
          <a:bodyPr/>
          <a:lstStyle/>
          <a:p>
            <a:r>
              <a:rPr lang="pt-BR"/>
              <a:t>Autor 1 (Jahr) | Autor n (Jahr)</a:t>
            </a:r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2"/>
          </p:nvPr>
        </p:nvSpPr>
        <p:spPr>
          <a:xfrm>
            <a:off x="6096000" y="1041403"/>
            <a:ext cx="5952661" cy="5123901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7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69686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70"/>
          <a:stretch/>
        </p:blipFill>
        <p:spPr>
          <a:xfrm rot="13126691">
            <a:off x="338839" y="4740689"/>
            <a:ext cx="2688995" cy="2925888"/>
          </a:xfrm>
          <a:prstGeom prst="rect">
            <a:avLst/>
          </a:prstGeom>
        </p:spPr>
      </p:pic>
      <p:sp>
        <p:nvSpPr>
          <p:cNvPr id="6" name="Untertitel 2"/>
          <p:cNvSpPr txBox="1">
            <a:spLocks/>
          </p:cNvSpPr>
          <p:nvPr userDrawn="1"/>
        </p:nvSpPr>
        <p:spPr>
          <a:xfrm>
            <a:off x="1631504" y="2816312"/>
            <a:ext cx="3450754" cy="33492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Tx/>
              <a:buBlip>
                <a:blip r:embed="rId3"/>
              </a:buBlip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Tx/>
              <a:buBlip>
                <a:blip r:embed="rId3"/>
              </a:buBlip>
              <a:defRPr sz="17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Tx/>
              <a:buBlip>
                <a:blip r:embed="rId3"/>
              </a:buBlip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Tx/>
              <a:buBlip>
                <a:blip r:embed="rId3"/>
              </a:buBlip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ct val="20000"/>
              </a:spcBef>
              <a:buFontTx/>
              <a:buBlip>
                <a:blip r:embed="rId3"/>
              </a:buBlip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1600" b="0" dirty="0">
              <a:solidFill>
                <a:schemeClr val="accent2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1631503" y="3251047"/>
            <a:ext cx="4142749" cy="32196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1631503" y="3613618"/>
            <a:ext cx="4142749" cy="32196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de-DE" dirty="0"/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1631503" y="3971127"/>
            <a:ext cx="4142749" cy="321969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1604008" y="1681223"/>
            <a:ext cx="54924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VIELEN DANK FÜR DIE AUFMERKSAMKEIT!</a:t>
            </a: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350" y="2636912"/>
            <a:ext cx="4046768" cy="1706864"/>
          </a:xfrm>
          <a:prstGeom prst="rect">
            <a:avLst/>
          </a:prstGeom>
        </p:spPr>
      </p:pic>
      <p:pic>
        <p:nvPicPr>
          <p:cNvPr id="2" name="Grafik 7">
            <a:extLst>
              <a:ext uri="{FF2B5EF4-FFF2-40B4-BE49-F238E27FC236}">
                <a16:creationId xmlns:a16="http://schemas.microsoft.com/office/drawing/2014/main" id="{785B9D3D-A1B7-4E81-9071-3BE146FC8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9" b="15627"/>
          <a:stretch/>
        </p:blipFill>
        <p:spPr>
          <a:xfrm>
            <a:off x="7671974" y="6223478"/>
            <a:ext cx="863238" cy="45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 4">
            <a:extLst>
              <a:ext uri="{FF2B5EF4-FFF2-40B4-BE49-F238E27FC236}">
                <a16:creationId xmlns:a16="http://schemas.microsoft.com/office/drawing/2014/main" id="{676D366B-FFB4-4C55-8235-C9A19187B8A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212" y="6279033"/>
            <a:ext cx="1053425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2">
            <a:extLst>
              <a:ext uri="{FF2B5EF4-FFF2-40B4-BE49-F238E27FC236}">
                <a16:creationId xmlns:a16="http://schemas.microsoft.com/office/drawing/2014/main" id="{4C318CEC-EB60-4485-9C12-E383238CE9E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53736" y="6355104"/>
            <a:ext cx="1066800" cy="31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7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Kooperation mit:</a:t>
            </a:r>
            <a:endParaRPr lang="de-DE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Bild 7">
            <a:extLst>
              <a:ext uri="{FF2B5EF4-FFF2-40B4-BE49-F238E27FC236}">
                <a16:creationId xmlns:a16="http://schemas.microsoft.com/office/drawing/2014/main" id="{9C295E39-9677-405E-8EC0-8093CF023C98}"/>
              </a:ext>
            </a:extLst>
          </p:cNvPr>
          <p:cNvPicPr/>
          <p:nvPr userDrawn="1"/>
        </p:nvPicPr>
        <p:blipFill>
          <a:blip r:embed="rId7"/>
          <a:stretch>
            <a:fillRect/>
          </a:stretch>
        </p:blipFill>
        <p:spPr>
          <a:xfrm>
            <a:off x="10920536" y="6125577"/>
            <a:ext cx="971550" cy="480695"/>
          </a:xfrm>
          <a:prstGeom prst="rect">
            <a:avLst/>
          </a:prstGeom>
          <a:extLst>
            <a:ext uri="{FAA26D3D-D897-4be2-8F04-BA451C77F1D7}">
              <ma14:placeholderFlag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ve="http://schemas.openxmlformats.org/markup-compatibility/2006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1660112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 userDrawn="1"/>
        </p:nvSpPr>
        <p:spPr>
          <a:xfrm>
            <a:off x="143339" y="908720"/>
            <a:ext cx="1113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EE0"/>
              </a:buClr>
              <a:buFont typeface="Arial" pitchFamily="34" charset="0"/>
              <a:buChar char="•"/>
            </a:pPr>
            <a:endParaRPr lang="de-DE" sz="1800"/>
          </a:p>
        </p:txBody>
      </p:sp>
      <p:sp>
        <p:nvSpPr>
          <p:cNvPr id="3" name="Textfeld 2"/>
          <p:cNvSpPr txBox="1"/>
          <p:nvPr userDrawn="1"/>
        </p:nvSpPr>
        <p:spPr>
          <a:xfrm>
            <a:off x="143339" y="980729"/>
            <a:ext cx="10465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EE0"/>
              </a:buClr>
              <a:buFont typeface="Calibri" pitchFamily="34" charset="0"/>
              <a:buChar char="•"/>
            </a:pPr>
            <a:endParaRPr lang="de-DE" sz="1800"/>
          </a:p>
          <a:p>
            <a:pPr marL="285750" indent="-285750">
              <a:buClr>
                <a:srgbClr val="009EE0"/>
              </a:buClr>
              <a:buFont typeface="Arial" pitchFamily="34" charset="0"/>
              <a:buChar char="•"/>
            </a:pPr>
            <a:endParaRPr lang="de-DE" sz="1800"/>
          </a:p>
        </p:txBody>
      </p:sp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43339" y="200014"/>
            <a:ext cx="8572108" cy="36004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 sz="1800" b="0" i="0" u="none" kern="1200" spc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/>
              <a:t>Autor 1 (Jahr) | Autor n (Jahr)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2711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Pictur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15880" y="1628800"/>
            <a:ext cx="6768752" cy="1470025"/>
          </a:xfrm>
        </p:spPr>
        <p:txBody>
          <a:bodyPr/>
          <a:lstStyle>
            <a:lvl1pPr algn="r">
              <a:defRPr sz="2000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015879" y="3212976"/>
            <a:ext cx="6768752" cy="1752600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5015879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2642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perPictur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1" cy="3356992"/>
          </a:xfrm>
        </p:spPr>
        <p:txBody>
          <a:bodyPr/>
          <a:lstStyle/>
          <a:p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407368" y="3429000"/>
            <a:ext cx="11377264" cy="864096"/>
          </a:xfrm>
        </p:spPr>
        <p:txBody>
          <a:bodyPr/>
          <a:lstStyle>
            <a:lvl1pPr algn="r">
              <a:defRPr sz="2000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407368" y="4365104"/>
            <a:ext cx="11377262" cy="1896616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74545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nitts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1" cy="3356992"/>
          </a:xfrm>
        </p:spPr>
        <p:txBody>
          <a:bodyPr/>
          <a:lstStyle/>
          <a:p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407368" y="2420888"/>
            <a:ext cx="11377264" cy="864096"/>
          </a:xfrm>
        </p:spPr>
        <p:txBody>
          <a:bodyPr/>
          <a:lstStyle>
            <a:lvl1pPr algn="r">
              <a:defRPr sz="20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407368" y="3501008"/>
            <a:ext cx="11377262" cy="2760712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3435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368" y="1628800"/>
            <a:ext cx="11377264" cy="1470025"/>
          </a:xfrm>
        </p:spPr>
        <p:txBody>
          <a:bodyPr/>
          <a:lstStyle>
            <a:lvl1pPr algn="r">
              <a:defRPr sz="2000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7368" y="3212976"/>
            <a:ext cx="11377262" cy="1752600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13659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368" y="2564904"/>
            <a:ext cx="11377264" cy="1470025"/>
          </a:xfrm>
        </p:spPr>
        <p:txBody>
          <a:bodyPr/>
          <a:lstStyle>
            <a:lvl1pPr algn="r">
              <a:defRPr sz="3200" b="0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0505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5" y="3356992"/>
            <a:ext cx="1155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34223" y="4437112"/>
            <a:ext cx="11557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368" y="1628800"/>
            <a:ext cx="11377264" cy="1470025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 sz="2200" b="0" i="0" u="none" kern="1200" cap="all" spc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351583" y="3454151"/>
            <a:ext cx="7416825" cy="1752600"/>
          </a:xfrm>
        </p:spPr>
        <p:txBody>
          <a:bodyPr anchor="ctr">
            <a:normAutofit/>
          </a:bodyPr>
          <a:lstStyle>
            <a:lvl1pPr marL="0" indent="0" algn="just">
              <a:lnSpc>
                <a:spcPct val="150000"/>
              </a:lnSpc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</a:t>
            </a:r>
          </a:p>
          <a:p>
            <a:r>
              <a:rPr lang="de-DE" dirty="0"/>
              <a:t>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02651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70"/>
          <a:stretch/>
        </p:blipFill>
        <p:spPr>
          <a:xfrm rot="13126691">
            <a:off x="338839" y="4740689"/>
            <a:ext cx="2688995" cy="2925888"/>
          </a:xfrm>
          <a:prstGeom prst="rect">
            <a:avLst/>
          </a:prstGeom>
        </p:spPr>
      </p:pic>
      <p:sp>
        <p:nvSpPr>
          <p:cNvPr id="5" name="Abgerundetes Rechteck 3"/>
          <p:cNvSpPr/>
          <p:nvPr userDrawn="1"/>
        </p:nvSpPr>
        <p:spPr bwMode="auto">
          <a:xfrm>
            <a:off x="0" y="0"/>
            <a:ext cx="3875341" cy="6856328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alpha val="54118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endParaRPr lang="de-DE" sz="120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endParaRPr lang="de-DE" sz="120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endParaRPr lang="de-DE" sz="120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endParaRPr lang="de-DE" sz="120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endParaRPr lang="de-DE" sz="120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endParaRPr lang="de-DE" sz="120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endParaRPr lang="de-DE" sz="120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endParaRPr lang="de-DE" sz="120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endParaRPr lang="de-DE" sz="120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endParaRPr lang="de-DE" sz="1200">
              <a:solidFill>
                <a:schemeClr val="accent2"/>
              </a:solidFill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154928" y="200014"/>
            <a:ext cx="3576397" cy="360040"/>
          </a:xfrm>
          <a:prstGeom prst="rect">
            <a:avLst/>
          </a:prstGeom>
        </p:spPr>
        <p:txBody>
          <a:bodyPr vert="horz" wrap="square" lIns="91440" tIns="45720" rIns="91440" bIns="4572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defRPr sz="1800" b="0" i="0" u="none" kern="1200" spc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INHALTSVERZEICHNIS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141945" y="760068"/>
            <a:ext cx="3589380" cy="5688013"/>
          </a:xfrm>
        </p:spPr>
        <p:txBody>
          <a:bodyPr/>
          <a:lstStyle>
            <a:lvl1pPr>
              <a:lnSpc>
                <a:spcPct val="100000"/>
              </a:lnSpc>
              <a:buFont typeface="+mj-lt"/>
              <a:buAutoNum type="arabicPeriod"/>
              <a:defRPr sz="1600" cap="none"/>
            </a:lvl1pPr>
            <a:lvl2pPr marL="800100" indent="-342900">
              <a:lnSpc>
                <a:spcPct val="100000"/>
              </a:lnSpc>
              <a:buFont typeface="+mj-lt"/>
              <a:buAutoNum type="arabicPeriod"/>
              <a:defRPr sz="1300"/>
            </a:lvl2pPr>
          </a:lstStyle>
          <a:p>
            <a:pPr>
              <a:lnSpc>
                <a:spcPct val="160000"/>
              </a:lnSpc>
            </a:pPr>
            <a:r>
              <a:rPr lang="de-DE" cap="all" dirty="0"/>
              <a:t>Textmaster</a:t>
            </a:r>
          </a:p>
          <a:p>
            <a:pPr lvl="1">
              <a:lnSpc>
                <a:spcPct val="160000"/>
              </a:lnSpc>
            </a:pPr>
            <a:r>
              <a:rPr lang="de-DE" cap="all" dirty="0"/>
              <a:t>ZWEITE EBENE</a:t>
            </a:r>
          </a:p>
          <a:p>
            <a:pPr lvl="1">
              <a:lnSpc>
                <a:spcPct val="160000"/>
              </a:lnSpc>
            </a:pPr>
            <a:r>
              <a:rPr lang="de-DE" cap="all" dirty="0"/>
              <a:t>ZWEITE EBENE </a:t>
            </a:r>
          </a:p>
          <a:p>
            <a:pPr>
              <a:lnSpc>
                <a:spcPct val="160000"/>
              </a:lnSpc>
            </a:pPr>
            <a:r>
              <a:rPr lang="de-DE" cap="all" dirty="0"/>
              <a:t>THEMA 2</a:t>
            </a:r>
          </a:p>
          <a:p>
            <a:pPr>
              <a:lnSpc>
                <a:spcPct val="160000"/>
              </a:lnSpc>
            </a:pPr>
            <a:r>
              <a:rPr lang="de-DE" cap="all" dirty="0"/>
              <a:t>THEMA 3</a:t>
            </a:r>
          </a:p>
          <a:p>
            <a:pPr>
              <a:lnSpc>
                <a:spcPct val="160000"/>
              </a:lnSpc>
            </a:pPr>
            <a:r>
              <a:rPr lang="de-DE" cap="all" dirty="0"/>
              <a:t>THEMA 4</a:t>
            </a:r>
          </a:p>
          <a:p>
            <a:pPr>
              <a:lnSpc>
                <a:spcPct val="160000"/>
              </a:lnSpc>
            </a:pPr>
            <a:r>
              <a:rPr lang="de-DE" cap="all" dirty="0"/>
              <a:t>THEMA 5</a:t>
            </a:r>
          </a:p>
          <a:p>
            <a:pPr>
              <a:lnSpc>
                <a:spcPct val="160000"/>
              </a:lnSpc>
            </a:pPr>
            <a:r>
              <a:rPr lang="de-DE" cap="all" dirty="0"/>
              <a:t>THEMA 6</a:t>
            </a:r>
          </a:p>
          <a:p>
            <a:pPr>
              <a:lnSpc>
                <a:spcPct val="160000"/>
              </a:lnSpc>
            </a:pPr>
            <a:r>
              <a:rPr lang="de-DE" cap="all" dirty="0"/>
              <a:t>THEMA 7</a:t>
            </a:r>
          </a:p>
        </p:txBody>
      </p:sp>
    </p:spTree>
    <p:extLst>
      <p:ext uri="{BB962C8B-B14F-4D97-AF65-F5344CB8AC3E}">
        <p14:creationId xmlns:p14="http://schemas.microsoft.com/office/powerpoint/2010/main" val="1010507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43339" y="200014"/>
            <a:ext cx="8572108" cy="360040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Autofit/>
          </a:bodyPr>
          <a:lstStyle/>
          <a:p>
            <a:pPr lvl="0"/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3339" y="1031359"/>
            <a:ext cx="11905323" cy="4752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45696" y="6502743"/>
            <a:ext cx="973899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4D4D4D"/>
                </a:solidFill>
              </a:defRPr>
            </a:lvl1pPr>
          </a:lstStyle>
          <a:p>
            <a:fld id="{D913B18B-D139-4864-AE91-16ECF2125E47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3340" y="6176658"/>
            <a:ext cx="5828490" cy="2873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Autor 1 (Jahr) | Autor n (Jahr)</a:t>
            </a:r>
          </a:p>
        </p:txBody>
      </p:sp>
      <p:pic>
        <p:nvPicPr>
          <p:cNvPr id="9" name="Grafik 7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9" b="15627"/>
          <a:stretch/>
        </p:blipFill>
        <p:spPr>
          <a:xfrm>
            <a:off x="7671974" y="6223478"/>
            <a:ext cx="863238" cy="458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d 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212" y="6279033"/>
            <a:ext cx="1053425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feld 2">
            <a:extLst>
              <a:ext uri="{FF2B5EF4-FFF2-40B4-BE49-F238E27FC236}">
                <a16:creationId xmlns:a16="http://schemas.microsoft.com/office/drawing/2014/main" id="{0BB1D29F-932D-48A9-8FC6-026AEDF2FC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853736" y="6355104"/>
            <a:ext cx="1066800" cy="31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Kooperation mit:</a:t>
            </a: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Bild 7">
            <a:extLst>
              <a:ext uri="{FF2B5EF4-FFF2-40B4-BE49-F238E27FC236}">
                <a16:creationId xmlns:a16="http://schemas.microsoft.com/office/drawing/2014/main" id="{FA85AB1C-BCB8-4BEF-B6A4-565A269695F7}"/>
              </a:ext>
            </a:extLst>
          </p:cNvPr>
          <p:cNvPicPr/>
          <p:nvPr userDrawn="1"/>
        </p:nvPicPr>
        <p:blipFill>
          <a:blip r:embed="rId20"/>
          <a:stretch>
            <a:fillRect/>
          </a:stretch>
        </p:blipFill>
        <p:spPr>
          <a:xfrm>
            <a:off x="10920536" y="6125577"/>
            <a:ext cx="971550" cy="480695"/>
          </a:xfrm>
          <a:prstGeom prst="rect">
            <a:avLst/>
          </a:prstGeom>
          <a:extLst>
            <a:ext uri="{FAA26D3D-D897-4be2-8F04-BA451C77F1D7}">
              <ma14:placeholderFlag xmlns:lc="http://schemas.openxmlformats.org/drawingml/2006/lockedCanvas" xmlns:ma14="http://schemas.microsoft.com/office/mac/drawingml/2011/main" xmlns:w="http://schemas.openxmlformats.org/wordprocessingml/2006/main" xmlns:w10="urn:schemas-microsoft-com:office:word" xmlns:v="urn:schemas-microsoft-com:vml" xmlns:o="urn:schemas-microsoft-com:office:office" xmlns:mv="urn:schemas-microsoft-com:mac:vml" xmlns:mo="http://schemas.microsoft.com/office/mac/office/2008/main" xmlns="" xmlns:ve="http://schemas.openxmlformats.org/markup-compatibility/2006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</p:spTree>
    <p:extLst>
      <p:ext uri="{BB962C8B-B14F-4D97-AF65-F5344CB8AC3E}">
        <p14:creationId xmlns:p14="http://schemas.microsoft.com/office/powerpoint/2010/main" val="278006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54" r:id="rId2"/>
    <p:sldLayoutId id="2147483649" r:id="rId3"/>
    <p:sldLayoutId id="2147483651" r:id="rId4"/>
    <p:sldLayoutId id="2147483702" r:id="rId5"/>
    <p:sldLayoutId id="2147483699" r:id="rId6"/>
    <p:sldLayoutId id="2147483705" r:id="rId7"/>
    <p:sldLayoutId id="2147483662" r:id="rId8"/>
    <p:sldLayoutId id="2147483700" r:id="rId9"/>
    <p:sldLayoutId id="2147483708" r:id="rId10"/>
    <p:sldLayoutId id="2147483701" r:id="rId11"/>
    <p:sldLayoutId id="2147483706" r:id="rId12"/>
    <p:sldLayoutId id="2147483655" r:id="rId13"/>
    <p:sldLayoutId id="2147483691" r:id="rId14"/>
    <p:sldLayoutId id="2147483704" r:id="rId15"/>
    <p:sldLayoutId id="2147483703" r:id="rId16"/>
  </p:sldLayoutIdLst>
  <p:hf hdr="0" ftr="0" dt="0"/>
  <p:txStyles>
    <p:titleStyle>
      <a:lvl1pPr marL="0" indent="0" algn="l" defTabSz="914400" rtl="0" eaLnBrk="1" latinLnBrk="0" hangingPunct="1">
        <a:lnSpc>
          <a:spcPct val="110000"/>
        </a:lnSpc>
        <a:spcBef>
          <a:spcPct val="0"/>
        </a:spcBef>
        <a:spcAft>
          <a:spcPts val="0"/>
        </a:spcAft>
        <a:buNone/>
        <a:defRPr sz="1800" b="0" i="0" u="none" kern="1200" cap="none" spc="0" baseline="0">
          <a:solidFill>
            <a:schemeClr val="accent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SzPct val="100000"/>
        <a:buFont typeface="Calibri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SzPct val="100000"/>
        <a:buFont typeface="Calibri" pitchFamily="34" charset="0"/>
        <a:buChar char="•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SzPct val="100000"/>
        <a:buFont typeface="Calibri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SzPct val="100000"/>
        <a:buFont typeface="Calibri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ct val="20000"/>
        </a:spcBef>
        <a:buClr>
          <a:schemeClr val="accent2"/>
        </a:buClr>
        <a:buSzPct val="100000"/>
        <a:buFont typeface="Calibri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2.wdp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2279575" y="3102429"/>
            <a:ext cx="6552729" cy="864095"/>
          </a:xfrm>
        </p:spPr>
        <p:txBody>
          <a:bodyPr/>
          <a:lstStyle/>
          <a:p>
            <a:endParaRPr lang="de-DE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8A51D4A-570E-47B0-B50C-8A21A25F7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38" y="720387"/>
            <a:ext cx="5071102" cy="2138912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1835225-E705-4F7E-BEF3-38AA9472EB4A}"/>
              </a:ext>
            </a:extLst>
          </p:cNvPr>
          <p:cNvSpPr/>
          <p:nvPr/>
        </p:nvSpPr>
        <p:spPr>
          <a:xfrm>
            <a:off x="7998752" y="1851343"/>
            <a:ext cx="1913673" cy="17527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2020/21</a:t>
            </a:r>
          </a:p>
        </p:txBody>
      </p:sp>
    </p:spTree>
    <p:extLst>
      <p:ext uri="{BB962C8B-B14F-4D97-AF65-F5344CB8AC3E}">
        <p14:creationId xmlns:p14="http://schemas.microsoft.com/office/powerpoint/2010/main" val="142673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Themen im Challenge-Durchlauf 2020/21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B49175D-591A-4255-9FC5-5E2AC4D1D9BE}"/>
              </a:ext>
            </a:extLst>
          </p:cNvPr>
          <p:cNvSpPr txBox="1">
            <a:spLocks/>
          </p:cNvSpPr>
          <p:nvPr/>
        </p:nvSpPr>
        <p:spPr>
          <a:xfrm>
            <a:off x="0" y="6335877"/>
            <a:ext cx="973899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10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DA289DB-F42B-474A-9082-4CC7B9CF424E}"/>
              </a:ext>
            </a:extLst>
          </p:cNvPr>
          <p:cNvSpPr txBox="1"/>
          <p:nvPr/>
        </p:nvSpPr>
        <p:spPr>
          <a:xfrm>
            <a:off x="973899" y="980728"/>
            <a:ext cx="10018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3. Aufgabenstellung: </a:t>
            </a:r>
            <a:r>
              <a:rPr lang="de-DE" dirty="0"/>
              <a:t>Es gilt eine Anlage zu entwickeln, die eine höhere Produktionskapazität mit höherem Wirkungsgrad (&gt; 40 %) ermöglicht</a:t>
            </a:r>
            <a:r>
              <a:rPr lang="de-DE" dirty="0" smtClean="0"/>
              <a:t>.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320B174-A032-4C32-8D92-994772D69F1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2276872"/>
            <a:ext cx="3813797" cy="3397491"/>
          </a:xfrm>
          <a:prstGeom prst="rect">
            <a:avLst/>
          </a:prstGeom>
          <a:noFill/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4AC18477-9CFE-4E0E-9DB8-540B5D512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639" y="2260171"/>
            <a:ext cx="4493321" cy="336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4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Rückblick auf frühere Challenge</a:t>
            </a:r>
          </a:p>
        </p:txBody>
      </p:sp>
      <p:pic>
        <p:nvPicPr>
          <p:cNvPr id="3" name="Inhaltsplatzhalter 5" descr="Bild1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68345" y="2753641"/>
            <a:ext cx="1991741" cy="2266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hteck 3"/>
          <p:cNvSpPr/>
          <p:nvPr/>
        </p:nvSpPr>
        <p:spPr>
          <a:xfrm>
            <a:off x="1813778" y="836712"/>
            <a:ext cx="86412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Clr>
                <a:srgbClr val="98C723"/>
              </a:buClr>
              <a:buFont typeface="Wingdings" pitchFamily="2" charset="2"/>
              <a:buNone/>
            </a:pPr>
            <a:r>
              <a:rPr lang="de-DE" sz="2000" b="1" dirty="0"/>
              <a:t>Zerkleinerungshilfe für die Fütterung von Biogasanlagen mit Bananenstämmen</a:t>
            </a:r>
            <a:endParaRPr lang="de-DE" sz="1600" b="1" dirty="0"/>
          </a:p>
        </p:txBody>
      </p:sp>
      <p:pic>
        <p:nvPicPr>
          <p:cNvPr id="5" name="Grafik 1"/>
          <p:cNvPicPr>
            <a:picLocks/>
          </p:cNvPicPr>
          <p:nvPr/>
        </p:nvPicPr>
        <p:blipFill rotWithShape="1">
          <a:blip r:embed="rId5" cstate="print"/>
          <a:srcRect l="41185" t="26546" r="37581" b="27927"/>
          <a:stretch/>
        </p:blipFill>
        <p:spPr bwMode="auto">
          <a:xfrm>
            <a:off x="5831997" y="2449908"/>
            <a:ext cx="1129972" cy="15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nhaltsplatzhalter 12"/>
          <p:cNvPicPr>
            <a:picLocks/>
          </p:cNvPicPr>
          <p:nvPr/>
        </p:nvPicPr>
        <p:blipFill rotWithShape="1">
          <a:blip r:embed="rId6" cstate="print"/>
          <a:srcRect t="4948" r="32279" b="15383"/>
          <a:stretch/>
        </p:blipFill>
        <p:spPr bwMode="auto">
          <a:xfrm>
            <a:off x="4103806" y="2390724"/>
            <a:ext cx="152606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4098688" y="1470271"/>
            <a:ext cx="2954215" cy="92333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Studentische Idee in Anlehnung an einen Obsthäcksler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638828" y="1547795"/>
            <a:ext cx="2326412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Bau eines Prototyps vor Ort</a:t>
            </a:r>
          </a:p>
        </p:txBody>
      </p:sp>
      <p:pic>
        <p:nvPicPr>
          <p:cNvPr id="9" name="Inhaltsplatzhalter 10" descr="2013-11-30 11"/>
          <p:cNvPicPr>
            <a:picLocks/>
          </p:cNvPicPr>
          <p:nvPr/>
        </p:nvPicPr>
        <p:blipFill>
          <a:blip r:embed="rId7" cstate="print"/>
          <a:srcRect l="14713"/>
          <a:stretch>
            <a:fillRect/>
          </a:stretch>
        </p:blipFill>
        <p:spPr bwMode="auto">
          <a:xfrm>
            <a:off x="4635557" y="4190925"/>
            <a:ext cx="1880478" cy="1659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hteck 9"/>
          <p:cNvSpPr/>
          <p:nvPr/>
        </p:nvSpPr>
        <p:spPr bwMode="auto">
          <a:xfrm>
            <a:off x="1915870" y="1607900"/>
            <a:ext cx="1861130" cy="648072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>
                <a:solidFill>
                  <a:schemeClr val="tx1"/>
                </a:solidFill>
                <a:latin typeface="Calibri" pitchFamily="34" charset="0"/>
              </a:rPr>
              <a:t>Traditionelle Lösung</a:t>
            </a: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11" name="Zerkleinern des Substrats für die Biogasanlage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443.5136"/>
                </p14:media>
              </p:ext>
            </p:extLst>
          </p:nvPr>
        </p:nvPicPr>
        <p:blipFill rotWithShape="1">
          <a:blip r:embed="rId8"/>
          <a:srcRect t="7985" b="8604"/>
          <a:stretch/>
        </p:blipFill>
        <p:spPr>
          <a:xfrm>
            <a:off x="7043573" y="2529367"/>
            <a:ext cx="3516923" cy="2860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DA99B2D-236C-4C5D-8A93-D3FBF55A2012}"/>
              </a:ext>
            </a:extLst>
          </p:cNvPr>
          <p:cNvSpPr txBox="1">
            <a:spLocks/>
          </p:cNvSpPr>
          <p:nvPr/>
        </p:nvSpPr>
        <p:spPr>
          <a:xfrm>
            <a:off x="0" y="6335877"/>
            <a:ext cx="973899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11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47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8764" y="1556792"/>
            <a:ext cx="4753100" cy="6026150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spcBef>
                <a:spcPts val="1600"/>
              </a:spcBef>
              <a:buClr>
                <a:schemeClr val="tx2"/>
              </a:buClr>
              <a:buNone/>
            </a:pPr>
            <a:r>
              <a:rPr lang="de-DE" b="1" dirty="0"/>
              <a:t>Unsere Unterstützung</a:t>
            </a:r>
          </a:p>
          <a:p>
            <a:pPr>
              <a:spcBef>
                <a:spcPts val="1600"/>
              </a:spcBef>
            </a:pPr>
            <a:r>
              <a:rPr lang="de-DE" sz="1600" dirty="0" err="1">
                <a:sym typeface="Wingdings" panose="05000000000000000000" pitchFamily="2" charset="2"/>
              </a:rPr>
              <a:t>Tricider</a:t>
            </a:r>
            <a:r>
              <a:rPr lang="de-DE" sz="1600" dirty="0">
                <a:sym typeface="Wingdings" panose="05000000000000000000" pitchFamily="2" charset="2"/>
              </a:rPr>
              <a:t> zur Fragensammlung (siehe Infoblatt)</a:t>
            </a:r>
          </a:p>
          <a:p>
            <a:pPr>
              <a:spcBef>
                <a:spcPts val="1600"/>
              </a:spcBef>
            </a:pPr>
            <a:r>
              <a:rPr lang="de-DE" sz="1600" dirty="0">
                <a:sym typeface="Wingdings" panose="05000000000000000000" pitchFamily="2" charset="2"/>
              </a:rPr>
              <a:t>3 Sprechstunden mit Ingenieure ohne Grenzen und </a:t>
            </a:r>
            <a:r>
              <a:rPr lang="de-DE" sz="1600" dirty="0" err="1">
                <a:sym typeface="Wingdings" panose="05000000000000000000" pitchFamily="2" charset="2"/>
              </a:rPr>
              <a:t>Minergy</a:t>
            </a:r>
            <a:r>
              <a:rPr lang="de-DE" sz="1600" dirty="0">
                <a:sym typeface="Wingdings" panose="05000000000000000000" pitchFamily="2" charset="2"/>
              </a:rPr>
              <a:t> während des Semesters über Zoom (werden auch aufgezeichnet, siehe Infoblatt)</a:t>
            </a:r>
          </a:p>
          <a:p>
            <a:pPr>
              <a:spcBef>
                <a:spcPts val="1600"/>
              </a:spcBef>
            </a:pPr>
            <a:r>
              <a:rPr lang="de-DE" sz="1600" dirty="0" smtClean="0">
                <a:sym typeface="Wingdings" panose="05000000000000000000" pitchFamily="2" charset="2"/>
              </a:rPr>
              <a:t>Aufgabenstellungen </a:t>
            </a:r>
            <a:r>
              <a:rPr lang="de-DE" sz="1600" dirty="0">
                <a:sym typeface="Wingdings" panose="05000000000000000000" pitchFamily="2" charset="2"/>
              </a:rPr>
              <a:t>werden heute ausgeteilt</a:t>
            </a:r>
          </a:p>
          <a:p>
            <a:pPr>
              <a:spcBef>
                <a:spcPts val="1600"/>
              </a:spcBef>
            </a:pPr>
            <a:r>
              <a:rPr lang="de-DE" sz="1600" dirty="0">
                <a:sym typeface="Wingdings" panose="05000000000000000000" pitchFamily="2" charset="2"/>
              </a:rPr>
              <a:t>Gemeinsame virtuelle Abschlusskonferenz mit allen Teilnehmenden</a:t>
            </a:r>
          </a:p>
          <a:p>
            <a:pPr>
              <a:spcBef>
                <a:spcPts val="1600"/>
              </a:spcBef>
            </a:pPr>
            <a:endParaRPr lang="de-DE" sz="1600" dirty="0">
              <a:sym typeface="Wingdings" panose="05000000000000000000" pitchFamily="2" charset="2"/>
            </a:endParaRPr>
          </a:p>
          <a:p>
            <a:pPr>
              <a:spcBef>
                <a:spcPts val="1600"/>
              </a:spcBef>
            </a:pPr>
            <a:endParaRPr lang="de-DE" sz="1600" dirty="0"/>
          </a:p>
        </p:txBody>
      </p:sp>
      <p:pic>
        <p:nvPicPr>
          <p:cNvPr id="5" name="Picture 4" descr="Inspektion icon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767" y="321730"/>
            <a:ext cx="1163054" cy="116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2204864"/>
            <a:ext cx="5071102" cy="2138912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C3F1C65-F367-4CEF-AAAC-B4E19CD2261C}"/>
              </a:ext>
            </a:extLst>
          </p:cNvPr>
          <p:cNvSpPr txBox="1">
            <a:spLocks/>
          </p:cNvSpPr>
          <p:nvPr/>
        </p:nvSpPr>
        <p:spPr>
          <a:xfrm>
            <a:off x="4799856" y="6309320"/>
            <a:ext cx="973899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12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409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9336" y="106796"/>
            <a:ext cx="4753100" cy="664440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200000"/>
              </a:lnSpc>
              <a:spcBef>
                <a:spcPts val="1600"/>
              </a:spcBef>
              <a:buClr>
                <a:schemeClr val="tx2"/>
              </a:buClr>
              <a:buNone/>
            </a:pPr>
            <a:r>
              <a:rPr lang="de-DE" b="1" dirty="0"/>
              <a:t>Die Abschlusskonferenz</a:t>
            </a:r>
          </a:p>
          <a:p>
            <a:pPr>
              <a:spcBef>
                <a:spcPts val="1600"/>
              </a:spcBef>
            </a:pPr>
            <a:r>
              <a:rPr lang="de-DE" sz="1600" b="1" dirty="0">
                <a:sym typeface="Wingdings" panose="05000000000000000000" pitchFamily="2" charset="2"/>
              </a:rPr>
              <a:t>16. Februar 2021</a:t>
            </a:r>
          </a:p>
          <a:p>
            <a:pPr>
              <a:spcBef>
                <a:spcPts val="1600"/>
              </a:spcBef>
            </a:pPr>
            <a:r>
              <a:rPr lang="de-DE" sz="1600" dirty="0">
                <a:sym typeface="Wingdings" panose="05000000000000000000" pitchFamily="2" charset="2"/>
              </a:rPr>
              <a:t>Konferenz mit allen teilnehmenden Studierenden und Fachpublikum (ca. 1800 Personen)</a:t>
            </a:r>
          </a:p>
          <a:p>
            <a:pPr>
              <a:spcBef>
                <a:spcPts val="1600"/>
              </a:spcBef>
            </a:pPr>
            <a:r>
              <a:rPr lang="de-DE" sz="1600" dirty="0">
                <a:sym typeface="Wingdings" panose="05000000000000000000" pitchFamily="2" charset="2"/>
              </a:rPr>
              <a:t>Pitch jedes Final- Prototypen/jeder Final-Idee</a:t>
            </a:r>
          </a:p>
          <a:p>
            <a:pPr>
              <a:spcBef>
                <a:spcPts val="1600"/>
              </a:spcBef>
            </a:pPr>
            <a:r>
              <a:rPr lang="de-DE" sz="1600" dirty="0">
                <a:sym typeface="Wingdings" panose="05000000000000000000" pitchFamily="2" charset="2"/>
              </a:rPr>
              <a:t>3 Wettbewerbsrunden </a:t>
            </a:r>
          </a:p>
          <a:p>
            <a:pPr lvl="1">
              <a:spcBef>
                <a:spcPts val="1600"/>
              </a:spcBef>
            </a:pPr>
            <a:r>
              <a:rPr lang="de-DE" sz="1500" dirty="0">
                <a:sym typeface="Wingdings" panose="05000000000000000000" pitchFamily="2" charset="2"/>
              </a:rPr>
              <a:t>1. Standortinterne Bewertung (3 Finalteams pro Standort)</a:t>
            </a:r>
          </a:p>
          <a:p>
            <a:pPr lvl="1">
              <a:spcBef>
                <a:spcPts val="1600"/>
              </a:spcBef>
            </a:pPr>
            <a:r>
              <a:rPr lang="de-DE" sz="1500" dirty="0">
                <a:sym typeface="Wingdings" panose="05000000000000000000" pitchFamily="2" charset="2"/>
              </a:rPr>
              <a:t>2. Bewertung der Studierenden </a:t>
            </a:r>
            <a:r>
              <a:rPr lang="de-DE" sz="1500" dirty="0" smtClean="0">
                <a:sym typeface="Wingdings" panose="05000000000000000000" pitchFamily="2" charset="2"/>
              </a:rPr>
              <a:t>(10 </a:t>
            </a:r>
            <a:r>
              <a:rPr lang="de-DE" sz="1500" dirty="0">
                <a:sym typeface="Wingdings" panose="05000000000000000000" pitchFamily="2" charset="2"/>
              </a:rPr>
              <a:t>Finalteams)</a:t>
            </a:r>
          </a:p>
          <a:p>
            <a:pPr lvl="1">
              <a:spcBef>
                <a:spcPts val="1600"/>
              </a:spcBef>
            </a:pPr>
            <a:r>
              <a:rPr lang="de-DE" sz="1500" dirty="0">
                <a:sym typeface="Wingdings" panose="05000000000000000000" pitchFamily="2" charset="2"/>
              </a:rPr>
              <a:t>3. Jury entscheidet in der Finalrunde</a:t>
            </a:r>
          </a:p>
          <a:p>
            <a:pPr>
              <a:spcBef>
                <a:spcPts val="1600"/>
              </a:spcBef>
            </a:pPr>
            <a:r>
              <a:rPr lang="de-DE" sz="1600" dirty="0">
                <a:sym typeface="Wingdings" panose="05000000000000000000" pitchFamily="2" charset="2"/>
              </a:rPr>
              <a:t>Bewertung des Gewinnerteams nach </a:t>
            </a:r>
            <a:r>
              <a:rPr lang="de-DE" sz="1600" dirty="0" smtClean="0">
                <a:sym typeface="Wingdings" panose="05000000000000000000" pitchFamily="2" charset="2"/>
              </a:rPr>
              <a:t>Kriterien (Auszug):</a:t>
            </a:r>
            <a:endParaRPr lang="de-DE" sz="1600" dirty="0">
              <a:sym typeface="Wingdings" panose="05000000000000000000" pitchFamily="2" charset="2"/>
            </a:endParaRPr>
          </a:p>
          <a:p>
            <a:pPr lvl="1">
              <a:spcBef>
                <a:spcPts val="1600"/>
              </a:spcBef>
            </a:pPr>
            <a:r>
              <a:rPr lang="de-DE" sz="1400" dirty="0">
                <a:sym typeface="Wingdings" panose="05000000000000000000" pitchFamily="2" charset="2"/>
              </a:rPr>
              <a:t>ku</a:t>
            </a:r>
            <a:r>
              <a:rPr lang="de-DE" sz="1400" dirty="0"/>
              <a:t>lturelle Akzeptanz </a:t>
            </a:r>
            <a:r>
              <a:rPr lang="de-DE" sz="1400" dirty="0" smtClean="0"/>
              <a:t>Ihrer </a:t>
            </a:r>
            <a:r>
              <a:rPr lang="de-DE" sz="1400" dirty="0"/>
              <a:t>Lösungen, </a:t>
            </a:r>
          </a:p>
          <a:p>
            <a:pPr lvl="1">
              <a:spcBef>
                <a:spcPts val="1600"/>
              </a:spcBef>
            </a:pPr>
            <a:r>
              <a:rPr lang="de-DE" sz="1400" dirty="0" smtClean="0"/>
              <a:t>die Bedienbarkeit, Kreativität </a:t>
            </a:r>
            <a:r>
              <a:rPr lang="de-DE" sz="1400" dirty="0"/>
              <a:t>und </a:t>
            </a:r>
            <a:r>
              <a:rPr lang="de-DE" sz="1400" dirty="0" smtClean="0"/>
              <a:t>das Kostenverhältnis, </a:t>
            </a:r>
            <a:endParaRPr lang="de-DE" sz="1400" dirty="0"/>
          </a:p>
          <a:p>
            <a:pPr lvl="1">
              <a:spcBef>
                <a:spcPts val="1600"/>
              </a:spcBef>
            </a:pPr>
            <a:r>
              <a:rPr lang="de-DE" sz="1400" dirty="0"/>
              <a:t>die </a:t>
            </a:r>
            <a:r>
              <a:rPr lang="de-DE" sz="1400" dirty="0" smtClean="0"/>
              <a:t>Realisierbarkeit</a:t>
            </a:r>
            <a:endParaRPr lang="de-DE" sz="1400" dirty="0"/>
          </a:p>
          <a:p>
            <a:pPr lvl="1">
              <a:spcBef>
                <a:spcPts val="1600"/>
              </a:spcBef>
            </a:pPr>
            <a:r>
              <a:rPr lang="de-DE" sz="1400" dirty="0"/>
              <a:t> eine ansprechende Darstellung bei der Abschlussveranstaltung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DEAC40B-0C4F-4E24-81E7-DAAA3E9F7176}"/>
              </a:ext>
            </a:extLst>
          </p:cNvPr>
          <p:cNvSpPr txBox="1">
            <a:spLocks/>
          </p:cNvSpPr>
          <p:nvPr/>
        </p:nvSpPr>
        <p:spPr>
          <a:xfrm>
            <a:off x="4799856" y="6309320"/>
            <a:ext cx="973899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smtClean="0"/>
              <a:t>13</a:t>
            </a:r>
            <a:endParaRPr lang="de-DE" dirty="0"/>
          </a:p>
        </p:txBody>
      </p:sp>
      <p:pic>
        <p:nvPicPr>
          <p:cNvPr id="9" name="image6.png">
            <a:extLst>
              <a:ext uri="{FF2B5EF4-FFF2-40B4-BE49-F238E27FC236}">
                <a16:creationId xmlns:a16="http://schemas.microsoft.com/office/drawing/2014/main" id="{78491620-67B6-4098-82D0-02391E7BB50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447928" y="840878"/>
            <a:ext cx="6264696" cy="467633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50235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2064412" y="2348880"/>
            <a:ext cx="4320480" cy="432048"/>
          </a:xfrm>
        </p:spPr>
        <p:txBody>
          <a:bodyPr/>
          <a:lstStyle/>
          <a:p>
            <a:r>
              <a:rPr lang="de-DE" sz="2400" b="1" dirty="0"/>
              <a:t>www.elli-online.net/iogc</a:t>
            </a:r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60745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Exzellentes Lehren und Lernen in den Ingenieurwissenschaften</a:t>
            </a:r>
          </a:p>
        </p:txBody>
      </p:sp>
      <p:pic>
        <p:nvPicPr>
          <p:cNvPr id="3" name="Inhaltsplatzhalter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692696"/>
            <a:ext cx="6382289" cy="5242595"/>
          </a:xfrm>
          <a:prstGeom prst="rect">
            <a:avLst/>
          </a:prstGeom>
        </p:spPr>
      </p:pic>
      <p:pic>
        <p:nvPicPr>
          <p:cNvPr id="4" name="Grafik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125" y="5364068"/>
            <a:ext cx="1448243" cy="582734"/>
          </a:xfrm>
          <a:prstGeom prst="rect">
            <a:avLst/>
          </a:prstGeom>
          <a:ln>
            <a:noFill/>
          </a:ln>
          <a:effectLst>
            <a:glow rad="1270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Grafik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547" y="2327380"/>
            <a:ext cx="1440180" cy="25200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44" y="3313993"/>
            <a:ext cx="1682115" cy="271145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547" y="1340768"/>
            <a:ext cx="1069340" cy="252000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30B84F5-6B9F-41E0-AA0A-BA90A8AC427F}"/>
              </a:ext>
            </a:extLst>
          </p:cNvPr>
          <p:cNvSpPr txBox="1">
            <a:spLocks/>
          </p:cNvSpPr>
          <p:nvPr/>
        </p:nvSpPr>
        <p:spPr>
          <a:xfrm>
            <a:off x="0" y="6335877"/>
            <a:ext cx="973899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0152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9336" y="1628800"/>
            <a:ext cx="4753100" cy="6026150"/>
          </a:xfrm>
        </p:spPr>
        <p:txBody>
          <a:bodyPr/>
          <a:lstStyle/>
          <a:p>
            <a:pPr marL="0" indent="0" algn="ctr">
              <a:lnSpc>
                <a:spcPct val="200000"/>
              </a:lnSpc>
              <a:spcBef>
                <a:spcPts val="1600"/>
              </a:spcBef>
              <a:buClr>
                <a:schemeClr val="tx2"/>
              </a:buClr>
              <a:buNone/>
            </a:pPr>
            <a:r>
              <a:rPr lang="de-DE" b="1" dirty="0"/>
              <a:t>Hintergrund und Lehrziele</a:t>
            </a:r>
          </a:p>
          <a:p>
            <a:pPr>
              <a:spcBef>
                <a:spcPts val="1600"/>
              </a:spcBef>
            </a:pPr>
            <a:r>
              <a:rPr lang="de-DE" sz="1600" dirty="0">
                <a:sym typeface="Wingdings" panose="05000000000000000000" pitchFamily="2" charset="2"/>
              </a:rPr>
              <a:t>Studierende müssen verstärkt auf das Handeln in einer </a:t>
            </a:r>
            <a:r>
              <a:rPr lang="de-DE" sz="1600" b="1" dirty="0">
                <a:sym typeface="Wingdings" panose="05000000000000000000" pitchFamily="2" charset="2"/>
              </a:rPr>
              <a:t>globalisierten Welt </a:t>
            </a:r>
            <a:r>
              <a:rPr lang="de-DE" sz="1600" dirty="0">
                <a:sym typeface="Wingdings" panose="05000000000000000000" pitchFamily="2" charset="2"/>
              </a:rPr>
              <a:t>und in </a:t>
            </a:r>
            <a:r>
              <a:rPr lang="de-DE" sz="1600" b="1" dirty="0">
                <a:sym typeface="Wingdings" panose="05000000000000000000" pitchFamily="2" charset="2"/>
              </a:rPr>
              <a:t>interdisziplinären Teams </a:t>
            </a:r>
            <a:r>
              <a:rPr lang="de-DE" sz="1600" dirty="0">
                <a:sym typeface="Wingdings" panose="05000000000000000000" pitchFamily="2" charset="2"/>
              </a:rPr>
              <a:t>vorbereitet werden</a:t>
            </a:r>
            <a:endParaRPr lang="de-DE" sz="1600" dirty="0"/>
          </a:p>
          <a:p>
            <a:pPr>
              <a:spcBef>
                <a:spcPts val="1600"/>
              </a:spcBef>
            </a:pPr>
            <a:r>
              <a:rPr lang="de-DE" sz="1600" b="1" dirty="0"/>
              <a:t>Interdisziplinäre Projektarbeit</a:t>
            </a:r>
            <a:r>
              <a:rPr lang="de-DE" sz="1600" dirty="0"/>
              <a:t> sollte schon im Studium gefördert werden</a:t>
            </a:r>
          </a:p>
          <a:p>
            <a:pPr>
              <a:spcBef>
                <a:spcPts val="1600"/>
              </a:spcBef>
            </a:pPr>
            <a:r>
              <a:rPr lang="de-DE" sz="1600" dirty="0"/>
              <a:t>Fähigkeit zur kreativen Lösung </a:t>
            </a:r>
            <a:r>
              <a:rPr lang="de-DE" sz="1600" b="1" dirty="0"/>
              <a:t>komplexer Problemstellungen</a:t>
            </a:r>
            <a:r>
              <a:rPr lang="de-DE" sz="1600" dirty="0"/>
              <a:t> muss vermittelt werden</a:t>
            </a:r>
          </a:p>
          <a:p>
            <a:pPr>
              <a:spcBef>
                <a:spcPts val="1600"/>
              </a:spcBef>
            </a:pPr>
            <a:r>
              <a:rPr lang="de-DE" sz="1600" b="1" dirty="0"/>
              <a:t>Nachhaltige Technologien, Produkte </a:t>
            </a:r>
            <a:r>
              <a:rPr lang="de-DE" sz="1600" dirty="0"/>
              <a:t>und </a:t>
            </a:r>
            <a:r>
              <a:rPr lang="de-DE" sz="1600" b="1" dirty="0"/>
              <a:t>Dienstleistungen</a:t>
            </a:r>
            <a:r>
              <a:rPr lang="de-DE" sz="1600" dirty="0"/>
              <a:t> rücken im Arbeitsalltag zunehmend im Fokus, was sich auch in der Lehre widerspiegeln muss</a:t>
            </a:r>
          </a:p>
        </p:txBody>
      </p:sp>
      <p:pic>
        <p:nvPicPr>
          <p:cNvPr id="5" name="Picture 4" descr="Inspektion icon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767" y="321730"/>
            <a:ext cx="1163054" cy="116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2204864"/>
            <a:ext cx="5071102" cy="2138912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D51B186-2807-468F-BBE6-1DF0C869C137}"/>
              </a:ext>
            </a:extLst>
          </p:cNvPr>
          <p:cNvSpPr txBox="1">
            <a:spLocks/>
          </p:cNvSpPr>
          <p:nvPr/>
        </p:nvSpPr>
        <p:spPr>
          <a:xfrm>
            <a:off x="4799856" y="6309320"/>
            <a:ext cx="973899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7981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Ingenieure ohne Grenzen Challenge = Engineers </a:t>
            </a:r>
            <a:r>
              <a:rPr lang="de-DE" dirty="0" err="1"/>
              <a:t>without</a:t>
            </a:r>
            <a:r>
              <a:rPr lang="de-DE" dirty="0"/>
              <a:t> Borders Challenge</a:t>
            </a:r>
          </a:p>
        </p:txBody>
      </p:sp>
      <p:pic>
        <p:nvPicPr>
          <p:cNvPr id="4" name="Picture 2" descr="Ähnliches Fot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5736" y="2008054"/>
            <a:ext cx="275577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C428F09-673A-425F-ABD6-D68C488FB4C0}"/>
              </a:ext>
            </a:extLst>
          </p:cNvPr>
          <p:cNvGrpSpPr/>
          <p:nvPr/>
        </p:nvGrpSpPr>
        <p:grpSpPr>
          <a:xfrm>
            <a:off x="5826834" y="692696"/>
            <a:ext cx="6221828" cy="2968463"/>
            <a:chOff x="5826834" y="908719"/>
            <a:chExt cx="6221828" cy="2968463"/>
          </a:xfrm>
        </p:grpSpPr>
        <p:grpSp>
          <p:nvGrpSpPr>
            <p:cNvPr id="6" name="Gruppieren 5"/>
            <p:cNvGrpSpPr/>
            <p:nvPr/>
          </p:nvGrpSpPr>
          <p:grpSpPr>
            <a:xfrm>
              <a:off x="7176122" y="908719"/>
              <a:ext cx="4872540" cy="2968463"/>
              <a:chOff x="7001708" y="908719"/>
              <a:chExt cx="5046954" cy="2572521"/>
            </a:xfrm>
          </p:grpSpPr>
          <p:pic>
            <p:nvPicPr>
              <p:cNvPr id="9" name="Picture 4" descr="Deutschland icon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6325" y="1438723"/>
                <a:ext cx="914400" cy="914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feld 9"/>
              <p:cNvSpPr txBox="1"/>
              <p:nvPr/>
            </p:nvSpPr>
            <p:spPr>
              <a:xfrm>
                <a:off x="8159935" y="1267428"/>
                <a:ext cx="3631282" cy="2213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dirty="0"/>
                  <a:t>Germany Pilot 2012/2013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1</a:t>
                </a:r>
                <a:r>
                  <a:rPr lang="en-GB" sz="2000" baseline="30000" dirty="0"/>
                  <a:t>st</a:t>
                </a:r>
                <a:r>
                  <a:rPr lang="en-GB" sz="2000" dirty="0"/>
                  <a:t> official run 2013/2014</a:t>
                </a:r>
                <a:endParaRPr lang="de-DE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dirty="0"/>
                  <a:t>More </a:t>
                </a:r>
                <a:r>
                  <a:rPr lang="de-DE" sz="2000" dirty="0" err="1"/>
                  <a:t>and</a:t>
                </a:r>
                <a:r>
                  <a:rPr lang="de-DE" sz="2000" dirty="0"/>
                  <a:t> </a:t>
                </a:r>
                <a:r>
                  <a:rPr lang="de-DE" sz="2000" dirty="0" err="1"/>
                  <a:t>more</a:t>
                </a:r>
                <a:r>
                  <a:rPr lang="de-DE" sz="2000" dirty="0"/>
                  <a:t> German </a:t>
                </a:r>
                <a:r>
                  <a:rPr lang="de-DE" sz="2000" dirty="0" err="1"/>
                  <a:t>universities</a:t>
                </a:r>
                <a:r>
                  <a:rPr lang="de-DE" sz="2000" dirty="0"/>
                  <a:t> </a:t>
                </a:r>
                <a:r>
                  <a:rPr lang="de-DE" sz="2000" dirty="0" err="1"/>
                  <a:t>joining</a:t>
                </a:r>
                <a:r>
                  <a:rPr lang="de-DE" sz="2000" dirty="0"/>
                  <a:t> </a:t>
                </a:r>
                <a:r>
                  <a:rPr lang="de-DE" sz="2000" dirty="0" err="1"/>
                  <a:t>since</a:t>
                </a:r>
                <a:r>
                  <a:rPr lang="de-DE" sz="2000" dirty="0"/>
                  <a:t> 2017</a:t>
                </a:r>
              </a:p>
              <a:p>
                <a:endParaRPr lang="de-DE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sz="2000" dirty="0"/>
              </a:p>
            </p:txBody>
          </p:sp>
          <p:sp>
            <p:nvSpPr>
              <p:cNvPr id="11" name="Ellipse 10"/>
              <p:cNvSpPr/>
              <p:nvPr/>
            </p:nvSpPr>
            <p:spPr>
              <a:xfrm>
                <a:off x="7001708" y="908719"/>
                <a:ext cx="5046954" cy="2016225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7" name="Gerader Verbinder 6"/>
            <p:cNvCxnSpPr>
              <a:endCxn id="11" idx="2"/>
            </p:cNvCxnSpPr>
            <p:nvPr/>
          </p:nvCxnSpPr>
          <p:spPr>
            <a:xfrm flipV="1">
              <a:off x="5826834" y="2071993"/>
              <a:ext cx="1349288" cy="6369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r Verbinder 7"/>
            <p:cNvCxnSpPr>
              <a:endCxn id="11" idx="3"/>
            </p:cNvCxnSpPr>
            <p:nvPr/>
          </p:nvCxnSpPr>
          <p:spPr>
            <a:xfrm>
              <a:off x="5826834" y="2720531"/>
              <a:ext cx="2062855" cy="1740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B145CD5-5CF2-4F02-9C5F-AE91F38151DA}"/>
              </a:ext>
            </a:extLst>
          </p:cNvPr>
          <p:cNvGrpSpPr/>
          <p:nvPr/>
        </p:nvGrpSpPr>
        <p:grpSpPr>
          <a:xfrm>
            <a:off x="7140023" y="3299920"/>
            <a:ext cx="4985024" cy="2466702"/>
            <a:chOff x="7140023" y="3515943"/>
            <a:chExt cx="4985024" cy="2466702"/>
          </a:xfrm>
        </p:grpSpPr>
        <p:grpSp>
          <p:nvGrpSpPr>
            <p:cNvPr id="13" name="Gruppieren 12"/>
            <p:cNvGrpSpPr/>
            <p:nvPr/>
          </p:nvGrpSpPr>
          <p:grpSpPr>
            <a:xfrm>
              <a:off x="7308342" y="3515943"/>
              <a:ext cx="4816705" cy="2466702"/>
              <a:chOff x="7384727" y="3220041"/>
              <a:chExt cx="4740320" cy="2466702"/>
            </a:xfrm>
          </p:grpSpPr>
          <p:pic>
            <p:nvPicPr>
              <p:cNvPr id="16" name="Picture 10" descr="Australien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1655" y="3806330"/>
                <a:ext cx="914400" cy="914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feld 16"/>
              <p:cNvSpPr txBox="1"/>
              <p:nvPr/>
            </p:nvSpPr>
            <p:spPr>
              <a:xfrm>
                <a:off x="8832304" y="3628818"/>
                <a:ext cx="3024336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dirty="0" err="1"/>
                  <a:t>Australia</a:t>
                </a:r>
                <a:r>
                  <a:rPr lang="de-DE" sz="2000" dirty="0"/>
                  <a:t> Start 2007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dirty="0"/>
                  <a:t>84% </a:t>
                </a:r>
                <a:r>
                  <a:rPr lang="de-DE" sz="2000" dirty="0" err="1"/>
                  <a:t>of</a:t>
                </a:r>
                <a:r>
                  <a:rPr lang="de-DE" sz="2000" dirty="0"/>
                  <a:t> all </a:t>
                </a:r>
                <a:r>
                  <a:rPr lang="de-DE" sz="2000" dirty="0" err="1"/>
                  <a:t>Students</a:t>
                </a:r>
                <a:r>
                  <a:rPr lang="de-DE" sz="2000" dirty="0"/>
                  <a:t> in </a:t>
                </a:r>
                <a:r>
                  <a:rPr lang="de-DE" sz="2000" dirty="0" err="1"/>
                  <a:t>engineering</a:t>
                </a:r>
                <a:endParaRPr lang="de-DE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dirty="0"/>
                  <a:t>18,000 </a:t>
                </a:r>
                <a:r>
                  <a:rPr lang="de-DE" sz="2000" dirty="0" err="1"/>
                  <a:t>Students</a:t>
                </a:r>
                <a:r>
                  <a:rPr lang="de-DE" sz="2000" dirty="0"/>
                  <a:t> at 31 </a:t>
                </a:r>
                <a:r>
                  <a:rPr lang="de-DE" sz="2000" dirty="0" err="1"/>
                  <a:t>Universities</a:t>
                </a:r>
                <a:endParaRPr lang="de-DE" sz="2000" dirty="0"/>
              </a:p>
            </p:txBody>
          </p:sp>
          <p:sp>
            <p:nvSpPr>
              <p:cNvPr id="18" name="Ellipse 17"/>
              <p:cNvSpPr/>
              <p:nvPr/>
            </p:nvSpPr>
            <p:spPr>
              <a:xfrm>
                <a:off x="7384727" y="3220041"/>
                <a:ext cx="4740320" cy="246670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14" name="Gerader Verbinder 13"/>
            <p:cNvCxnSpPr>
              <a:stCxn id="18" idx="1"/>
            </p:cNvCxnSpPr>
            <p:nvPr/>
          </p:nvCxnSpPr>
          <p:spPr>
            <a:xfrm flipH="1" flipV="1">
              <a:off x="7140023" y="3740992"/>
              <a:ext cx="873709" cy="1361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>
              <a:stCxn id="18" idx="2"/>
            </p:cNvCxnSpPr>
            <p:nvPr/>
          </p:nvCxnSpPr>
          <p:spPr>
            <a:xfrm flipH="1" flipV="1">
              <a:off x="7140023" y="3740992"/>
              <a:ext cx="168319" cy="10083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ieren 18"/>
          <p:cNvGrpSpPr/>
          <p:nvPr/>
        </p:nvGrpSpPr>
        <p:grpSpPr>
          <a:xfrm>
            <a:off x="246683" y="799713"/>
            <a:ext cx="5340993" cy="2576451"/>
            <a:chOff x="246683" y="1015736"/>
            <a:chExt cx="5340993" cy="2576451"/>
          </a:xfrm>
        </p:grpSpPr>
        <p:grpSp>
          <p:nvGrpSpPr>
            <p:cNvPr id="20" name="Gruppieren 19"/>
            <p:cNvGrpSpPr/>
            <p:nvPr/>
          </p:nvGrpSpPr>
          <p:grpSpPr>
            <a:xfrm>
              <a:off x="246683" y="1015736"/>
              <a:ext cx="4540096" cy="2576451"/>
              <a:chOff x="246683" y="1015736"/>
              <a:chExt cx="4540096" cy="2576451"/>
            </a:xfrm>
          </p:grpSpPr>
          <p:sp>
            <p:nvSpPr>
              <p:cNvPr id="23" name="Textfeld 22"/>
              <p:cNvSpPr txBox="1"/>
              <p:nvPr/>
            </p:nvSpPr>
            <p:spPr>
              <a:xfrm>
                <a:off x="1548711" y="1520297"/>
                <a:ext cx="3238068" cy="2071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dirty="0"/>
                  <a:t>UK Start 2011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dirty="0"/>
                  <a:t>13 </a:t>
                </a:r>
                <a:r>
                  <a:rPr lang="de-DE" sz="2000" dirty="0" err="1"/>
                  <a:t>Universities</a:t>
                </a:r>
                <a:r>
                  <a:rPr lang="de-DE" sz="2000" dirty="0"/>
                  <a:t> in 2013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dirty="0"/>
                  <a:t>2,000 </a:t>
                </a:r>
                <a:r>
                  <a:rPr lang="de-DE" sz="2000" dirty="0" err="1"/>
                  <a:t>Students</a:t>
                </a:r>
                <a:r>
                  <a:rPr lang="de-DE" sz="2000" dirty="0"/>
                  <a:t> at 11 </a:t>
                </a:r>
                <a:r>
                  <a:rPr lang="de-DE" sz="2000" dirty="0" err="1"/>
                  <a:t>Universities</a:t>
                </a:r>
                <a:endParaRPr lang="de-DE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de-DE" dirty="0"/>
              </a:p>
              <a:p>
                <a:endParaRPr lang="de-DE" dirty="0"/>
              </a:p>
            </p:txBody>
          </p:sp>
          <p:pic>
            <p:nvPicPr>
              <p:cNvPr id="24" name="Picture 12" descr="Großbritannien ico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4311" y="1567437"/>
                <a:ext cx="914400" cy="10091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Ellipse 24"/>
              <p:cNvSpPr/>
              <p:nvPr/>
            </p:nvSpPr>
            <p:spPr>
              <a:xfrm>
                <a:off x="246683" y="1015736"/>
                <a:ext cx="4510457" cy="2341256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21" name="Gerader Verbinder 20"/>
            <p:cNvCxnSpPr/>
            <p:nvPr/>
          </p:nvCxnSpPr>
          <p:spPr>
            <a:xfrm>
              <a:off x="4605963" y="1772815"/>
              <a:ext cx="912517" cy="8067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>
            <a:xfrm flipV="1">
              <a:off x="4096599" y="2579600"/>
              <a:ext cx="1491077" cy="4396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ieren 32"/>
          <p:cNvGrpSpPr/>
          <p:nvPr/>
        </p:nvGrpSpPr>
        <p:grpSpPr>
          <a:xfrm>
            <a:off x="3451613" y="3524969"/>
            <a:ext cx="3819896" cy="2918908"/>
            <a:chOff x="3451613" y="3740992"/>
            <a:chExt cx="3819896" cy="2918908"/>
          </a:xfrm>
        </p:grpSpPr>
        <p:grpSp>
          <p:nvGrpSpPr>
            <p:cNvPr id="34" name="Gruppieren 33"/>
            <p:cNvGrpSpPr/>
            <p:nvPr/>
          </p:nvGrpSpPr>
          <p:grpSpPr>
            <a:xfrm>
              <a:off x="3451613" y="4981147"/>
              <a:ext cx="3819896" cy="1678753"/>
              <a:chOff x="623392" y="3877183"/>
              <a:chExt cx="3819896" cy="1678753"/>
            </a:xfrm>
          </p:grpSpPr>
          <p:pic>
            <p:nvPicPr>
              <p:cNvPr id="37" name="Picture 8" descr="Neuseeland icon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6660" y="4194014"/>
                <a:ext cx="914400" cy="914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Textfeld 37"/>
              <p:cNvSpPr txBox="1"/>
              <p:nvPr/>
            </p:nvSpPr>
            <p:spPr>
              <a:xfrm>
                <a:off x="1772133" y="4451159"/>
                <a:ext cx="26101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000" dirty="0"/>
                  <a:t>New </a:t>
                </a:r>
                <a:r>
                  <a:rPr lang="de-DE" sz="2000" dirty="0" err="1"/>
                  <a:t>Zealand</a:t>
                </a:r>
                <a:r>
                  <a:rPr lang="de-DE" sz="2000" dirty="0"/>
                  <a:t> 2011</a:t>
                </a:r>
              </a:p>
            </p:txBody>
          </p:sp>
          <p:sp>
            <p:nvSpPr>
              <p:cNvPr id="39" name="Ellipse 38"/>
              <p:cNvSpPr/>
              <p:nvPr/>
            </p:nvSpPr>
            <p:spPr>
              <a:xfrm>
                <a:off x="623392" y="3877183"/>
                <a:ext cx="3819896" cy="1678753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35" name="Gerader Verbinder 34"/>
            <p:cNvCxnSpPr>
              <a:stCxn id="39" idx="0"/>
            </p:cNvCxnSpPr>
            <p:nvPr/>
          </p:nvCxnSpPr>
          <p:spPr>
            <a:xfrm flipV="1">
              <a:off x="5361561" y="3740992"/>
              <a:ext cx="1778462" cy="12401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5"/>
            <p:cNvCxnSpPr>
              <a:stCxn id="39" idx="7"/>
            </p:cNvCxnSpPr>
            <p:nvPr/>
          </p:nvCxnSpPr>
          <p:spPr>
            <a:xfrm flipV="1">
              <a:off x="6712098" y="3740992"/>
              <a:ext cx="427925" cy="14860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86" y="3569348"/>
            <a:ext cx="2516535" cy="2516535"/>
          </a:xfrm>
          <a:prstGeom prst="rect">
            <a:avLst/>
          </a:prstGeom>
        </p:spPr>
      </p:pic>
      <p:sp>
        <p:nvSpPr>
          <p:cNvPr id="40" name="Slide Number Placeholder 4">
            <a:extLst>
              <a:ext uri="{FF2B5EF4-FFF2-40B4-BE49-F238E27FC236}">
                <a16:creationId xmlns:a16="http://schemas.microsoft.com/office/drawing/2014/main" id="{6C72A81B-FA1F-4359-9955-F3B0FD2798CE}"/>
              </a:ext>
            </a:extLst>
          </p:cNvPr>
          <p:cNvSpPr txBox="1">
            <a:spLocks/>
          </p:cNvSpPr>
          <p:nvPr/>
        </p:nvSpPr>
        <p:spPr>
          <a:xfrm>
            <a:off x="0" y="6335877"/>
            <a:ext cx="973899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2295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9336" y="1610444"/>
            <a:ext cx="4753100" cy="602615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600"/>
              </a:spcBef>
              <a:buNone/>
            </a:pPr>
            <a:r>
              <a:rPr lang="de-DE" sz="1600" b="1" dirty="0">
                <a:sym typeface="Wingdings" panose="05000000000000000000" pitchFamily="2" charset="2"/>
              </a:rPr>
              <a:t>Lehre mit Mehrwert</a:t>
            </a:r>
          </a:p>
          <a:p>
            <a:pPr>
              <a:spcBef>
                <a:spcPts val="1600"/>
              </a:spcBef>
            </a:pPr>
            <a:endParaRPr lang="de-DE" sz="1600" dirty="0">
              <a:sym typeface="Wingdings" panose="05000000000000000000" pitchFamily="2" charset="2"/>
            </a:endParaRPr>
          </a:p>
          <a:p>
            <a:pPr>
              <a:spcBef>
                <a:spcPts val="1600"/>
              </a:spcBef>
            </a:pPr>
            <a:r>
              <a:rPr lang="de-DE" sz="1600" dirty="0">
                <a:sym typeface="Wingdings" panose="05000000000000000000" pitchFamily="2" charset="2"/>
              </a:rPr>
              <a:t>Einbindung </a:t>
            </a:r>
            <a:r>
              <a:rPr lang="de-DE" sz="1600" b="1" dirty="0">
                <a:sym typeface="Wingdings" panose="05000000000000000000" pitchFamily="2" charset="2"/>
              </a:rPr>
              <a:t>real existierender Problemstellung der Entwicklungszusammenarbeit </a:t>
            </a:r>
            <a:r>
              <a:rPr lang="de-DE" sz="1600" dirty="0">
                <a:sym typeface="Wingdings" panose="05000000000000000000" pitchFamily="2" charset="2"/>
              </a:rPr>
              <a:t>in bestehende Lehrveranstaltungen</a:t>
            </a:r>
          </a:p>
          <a:p>
            <a:pPr>
              <a:spcBef>
                <a:spcPts val="1600"/>
              </a:spcBef>
            </a:pPr>
            <a:r>
              <a:rPr lang="de-DE" sz="1600" dirty="0">
                <a:sym typeface="Wingdings" panose="05000000000000000000" pitchFamily="2" charset="2"/>
              </a:rPr>
              <a:t>Themen aus der Theorie werden praktisch angewendet</a:t>
            </a:r>
          </a:p>
          <a:p>
            <a:pPr>
              <a:spcBef>
                <a:spcPts val="1600"/>
              </a:spcBef>
            </a:pPr>
            <a:r>
              <a:rPr lang="de-DE" sz="1600" dirty="0">
                <a:sym typeface="Wingdings" panose="05000000000000000000" pitchFamily="2" charset="2"/>
              </a:rPr>
              <a:t>Beschäftigung mit den </a:t>
            </a:r>
            <a:r>
              <a:rPr lang="de-DE" sz="1600" dirty="0" err="1">
                <a:sym typeface="Wingdings" panose="05000000000000000000" pitchFamily="2" charset="2"/>
              </a:rPr>
              <a:t>Sustainable</a:t>
            </a:r>
            <a:r>
              <a:rPr lang="de-DE" sz="1600" dirty="0">
                <a:sym typeface="Wingdings" panose="05000000000000000000" pitchFamily="2" charset="2"/>
              </a:rPr>
              <a:t> Development Goals </a:t>
            </a:r>
          </a:p>
          <a:p>
            <a:pPr>
              <a:spcBef>
                <a:spcPts val="1600"/>
              </a:spcBef>
            </a:pPr>
            <a:r>
              <a:rPr lang="de-DE" sz="1600" dirty="0">
                <a:sym typeface="Wingdings" panose="05000000000000000000" pitchFamily="2" charset="2"/>
              </a:rPr>
              <a:t>Sensibilisierung für Themen der Technikfolgenabschätzung und Diskussion über Themen der Technikethik </a:t>
            </a:r>
          </a:p>
          <a:p>
            <a:pPr>
              <a:spcBef>
                <a:spcPts val="1600"/>
              </a:spcBef>
            </a:pPr>
            <a:endParaRPr lang="de-DE" sz="1600" dirty="0">
              <a:sym typeface="Wingdings" panose="05000000000000000000" pitchFamily="2" charset="2"/>
            </a:endParaRPr>
          </a:p>
        </p:txBody>
      </p:sp>
      <p:pic>
        <p:nvPicPr>
          <p:cNvPr id="7" name="Picture 4" descr="Bildergebnis für logo ingenieure ohne grenzen challenge 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403" y="518363"/>
            <a:ext cx="2151781" cy="86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ildergebnis für sdg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311151"/>
            <a:ext cx="576690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5807968" y="5127575"/>
            <a:ext cx="64355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666666"/>
                </a:solidFill>
                <a:latin typeface="Arial" panose="020B0604020202020204" pitchFamily="34" charset="0"/>
              </a:rPr>
              <a:t>(Politische Zielsetzungen der Vereinten Nationen, die der Sicherung einer nachhaltigen Entwicklung auf ökonomischer, sozialer sowie ökologischer Ebene dienen.)</a:t>
            </a:r>
            <a:endParaRPr lang="de-DE" sz="1200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62A1BD8-7C04-4C3B-933E-B39C3A67ACB7}"/>
              </a:ext>
            </a:extLst>
          </p:cNvPr>
          <p:cNvSpPr txBox="1">
            <a:spLocks/>
          </p:cNvSpPr>
          <p:nvPr/>
        </p:nvSpPr>
        <p:spPr>
          <a:xfrm>
            <a:off x="4799856" y="6309320"/>
            <a:ext cx="973899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162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Typischer Ablauf der </a:t>
            </a:r>
            <a:r>
              <a:rPr lang="de-DE" dirty="0" err="1"/>
              <a:t>IoGC</a:t>
            </a:r>
            <a:endParaRPr lang="de-DE" dirty="0"/>
          </a:p>
        </p:txBody>
      </p:sp>
      <p:pic>
        <p:nvPicPr>
          <p:cNvPr id="4" name="Picture 2" descr="C:\Users\ks468946\Desktop\Tansania\Tag-01-Chonyonyo\28-crops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3432" y="908720"/>
            <a:ext cx="2617389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ks468946\Desktop\Tansania\Tag-03-Benificiaries-Meeting\IMG_649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86561" y="3552529"/>
            <a:ext cx="2371406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 t="15728" r="7405"/>
          <a:stretch/>
        </p:blipFill>
        <p:spPr>
          <a:xfrm>
            <a:off x="4425604" y="908720"/>
            <a:ext cx="2911443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908720"/>
            <a:ext cx="24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26" y="3578696"/>
            <a:ext cx="24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407" y="3560338"/>
            <a:ext cx="24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feld 9"/>
          <p:cNvSpPr txBox="1"/>
          <p:nvPr/>
        </p:nvSpPr>
        <p:spPr>
          <a:xfrm>
            <a:off x="983432" y="2899792"/>
            <a:ext cx="2555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1. </a:t>
            </a:r>
            <a:r>
              <a:rPr lang="de-DE" sz="1200" dirty="0" err="1"/>
              <a:t>IoG</a:t>
            </a:r>
            <a:r>
              <a:rPr lang="de-DE" sz="1200" dirty="0"/>
              <a:t>/ELLI identifiziert Fragestellungen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425604" y="2915410"/>
            <a:ext cx="2555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2. Fact Sheets werden zu den Problemstellungen erstellt	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8434792" y="2899791"/>
            <a:ext cx="2555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3. Lehrende integrieren die Themen in ihre Problemstellungen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983432" y="5543601"/>
            <a:ext cx="2555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4. In Teamwork entwickeln Studierende Lösungen und bauen Prototypen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711407" y="5543601"/>
            <a:ext cx="2555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5. Bei einer Abschlusskonferenz wird ein Gewinnerteam gekürt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8472264" y="5565914"/>
            <a:ext cx="2555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6. </a:t>
            </a:r>
            <a:r>
              <a:rPr lang="de-DE" sz="1200" dirty="0" err="1"/>
              <a:t>IoG</a:t>
            </a:r>
            <a:r>
              <a:rPr lang="de-DE" sz="1200" dirty="0"/>
              <a:t> implementiert die besten Lösungen in ihrer Projektarbeit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108900EF-BEBF-4BF6-A12C-EB678CC0FEDC}"/>
              </a:ext>
            </a:extLst>
          </p:cNvPr>
          <p:cNvSpPr txBox="1">
            <a:spLocks/>
          </p:cNvSpPr>
          <p:nvPr/>
        </p:nvSpPr>
        <p:spPr>
          <a:xfrm>
            <a:off x="0" y="6335877"/>
            <a:ext cx="973899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8311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Themen im Challenge-Durchlauf 2020/21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B49175D-591A-4255-9FC5-5E2AC4D1D9BE}"/>
              </a:ext>
            </a:extLst>
          </p:cNvPr>
          <p:cNvSpPr txBox="1">
            <a:spLocks/>
          </p:cNvSpPr>
          <p:nvPr/>
        </p:nvSpPr>
        <p:spPr>
          <a:xfrm>
            <a:off x="0" y="6335877"/>
            <a:ext cx="973899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7</a:t>
            </a:r>
          </a:p>
        </p:txBody>
      </p:sp>
      <p:pic>
        <p:nvPicPr>
          <p:cNvPr id="7" name="Grafi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060848"/>
            <a:ext cx="3312368" cy="2376264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511824" y="2204864"/>
            <a:ext cx="67687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549F"/>
              </a:buClr>
              <a:buFont typeface="Wingdings" panose="05000000000000000000" pitchFamily="2" charset="2"/>
              <a:buChar char="§"/>
            </a:pPr>
            <a:r>
              <a:rPr lang="de-DE" dirty="0"/>
              <a:t>Rasche Ausbreitung von Waldrestholz und invasiven Arten als Herausforderungen der Waldbewirtschaftung in Nepal</a:t>
            </a:r>
          </a:p>
          <a:p>
            <a:pPr marL="285750" indent="-285750">
              <a:buClr>
                <a:srgbClr val="00549F"/>
              </a:buClr>
              <a:buFont typeface="Wingdings" panose="05000000000000000000" pitchFamily="2" charset="2"/>
              <a:buChar char="§"/>
            </a:pPr>
            <a:r>
              <a:rPr lang="de-DE" dirty="0"/>
              <a:t>Rückstände verursachen Waldbrände</a:t>
            </a:r>
          </a:p>
          <a:p>
            <a:pPr marL="285750" indent="-285750">
              <a:buClr>
                <a:srgbClr val="00549F"/>
              </a:buClr>
              <a:buFont typeface="Wingdings" panose="05000000000000000000" pitchFamily="2" charset="2"/>
              <a:buChar char="§"/>
            </a:pPr>
            <a:r>
              <a:rPr lang="de-DE" dirty="0"/>
              <a:t>Bereinigen, Beschneiden und Jäten in den Wäldern zur Eindämmung der Brände</a:t>
            </a:r>
          </a:p>
          <a:p>
            <a:pPr marL="285750" indent="-285750">
              <a:buClr>
                <a:srgbClr val="00549F"/>
              </a:buClr>
              <a:buFont typeface="Wingdings" panose="05000000000000000000" pitchFamily="2" charset="2"/>
              <a:buChar char="§"/>
            </a:pPr>
            <a:r>
              <a:rPr lang="de-DE" dirty="0"/>
              <a:t>Gesammelte Waldreste haben nur geringen wirtschaftlichen Nutzen, wodurch sie nur als Routinetätigkeit ausgeführt werden und die meisten geernteten Rückstände ungenutzt im Wald verbleiben.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655840" y="1484784"/>
            <a:ext cx="2193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Problemstellung</a:t>
            </a:r>
            <a:endParaRPr lang="de-DE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695400" y="4528577"/>
            <a:ext cx="19736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Geographische Lage Nepals</a:t>
            </a:r>
          </a:p>
        </p:txBody>
      </p:sp>
    </p:spTree>
    <p:extLst>
      <p:ext uri="{BB962C8B-B14F-4D97-AF65-F5344CB8AC3E}">
        <p14:creationId xmlns:p14="http://schemas.microsoft.com/office/powerpoint/2010/main" val="339457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Themen im Challenge-Durchlauf 2020/21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B49175D-591A-4255-9FC5-5E2AC4D1D9BE}"/>
              </a:ext>
            </a:extLst>
          </p:cNvPr>
          <p:cNvSpPr txBox="1">
            <a:spLocks/>
          </p:cNvSpPr>
          <p:nvPr/>
        </p:nvSpPr>
        <p:spPr>
          <a:xfrm>
            <a:off x="0" y="6335877"/>
            <a:ext cx="973899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8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468A9B06-B295-4C84-A005-0ADBAE33E1B7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899" y="2708920"/>
            <a:ext cx="5324475" cy="278511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B7D8AFF2-75C5-409D-A023-7F0D3666C531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259" y="2708920"/>
            <a:ext cx="3384376" cy="270986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DA289DB-F42B-474A-9082-4CC7B9CF424E}"/>
              </a:ext>
            </a:extLst>
          </p:cNvPr>
          <p:cNvSpPr txBox="1"/>
          <p:nvPr/>
        </p:nvSpPr>
        <p:spPr>
          <a:xfrm>
            <a:off x="973899" y="980728"/>
            <a:ext cx="9586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1. Aufgabenstellung: </a:t>
            </a:r>
            <a:r>
              <a:rPr lang="de-DE" dirty="0"/>
              <a:t>Es müssen einfache Werkzeuge entwickelt und eingeführt werden, mit denen die Plackerei der Menschen verringert und die Effizienz der Ernte gesteigert werden kann. </a:t>
            </a:r>
          </a:p>
        </p:txBody>
      </p:sp>
    </p:spTree>
    <p:extLst>
      <p:ext uri="{BB962C8B-B14F-4D97-AF65-F5344CB8AC3E}">
        <p14:creationId xmlns:p14="http://schemas.microsoft.com/office/powerpoint/2010/main" val="93207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Themen im Challenge-Durchlauf 2020/21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B49175D-591A-4255-9FC5-5E2AC4D1D9BE}"/>
              </a:ext>
            </a:extLst>
          </p:cNvPr>
          <p:cNvSpPr txBox="1">
            <a:spLocks/>
          </p:cNvSpPr>
          <p:nvPr/>
        </p:nvSpPr>
        <p:spPr>
          <a:xfrm>
            <a:off x="0" y="6335877"/>
            <a:ext cx="973899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9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DA289DB-F42B-474A-9082-4CC7B9CF424E}"/>
              </a:ext>
            </a:extLst>
          </p:cNvPr>
          <p:cNvSpPr txBox="1"/>
          <p:nvPr/>
        </p:nvSpPr>
        <p:spPr>
          <a:xfrm>
            <a:off x="973899" y="980728"/>
            <a:ext cx="10018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2. Aufgabenstellung: </a:t>
            </a:r>
            <a:r>
              <a:rPr lang="de-DE" dirty="0"/>
              <a:t>Gesucht werden Transportalternativen, die idealerweise vor Ort hergestellt werden können und den Transport effektiver gestalten.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917FAE5-9AF7-4343-A283-31167B60A85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2276872"/>
            <a:ext cx="7587999" cy="3502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505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6cd991bf-f022-4378-96e7-2c338aeb3f5a"/>
</p:tagLst>
</file>

<file path=ppt/theme/theme1.xml><?xml version="1.0" encoding="utf-8"?>
<a:theme xmlns:a="http://schemas.openxmlformats.org/drawingml/2006/main" name="Larissa">
  <a:themeElements>
    <a:clrScheme name="Elli">
      <a:dk1>
        <a:srgbClr val="000000"/>
      </a:dk1>
      <a:lt1>
        <a:srgbClr val="FFFFFF"/>
      </a:lt1>
      <a:dk2>
        <a:srgbClr val="141616"/>
      </a:dk2>
      <a:lt2>
        <a:srgbClr val="E8F1FA"/>
      </a:lt2>
      <a:accent1>
        <a:srgbClr val="637F13"/>
      </a:accent1>
      <a:accent2>
        <a:srgbClr val="97C01E"/>
      </a:accent2>
      <a:accent3>
        <a:srgbClr val="C3E660"/>
      </a:accent3>
      <a:accent4>
        <a:srgbClr val="D3D3D1"/>
      </a:accent4>
      <a:accent5>
        <a:srgbClr val="C8C8C8"/>
      </a:accent5>
      <a:accent6>
        <a:srgbClr val="5E6600"/>
      </a:accent6>
      <a:hlink>
        <a:srgbClr val="081623"/>
      </a:hlink>
      <a:folHlink>
        <a:srgbClr val="296F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561</Words>
  <Application>Microsoft Office PowerPoint</Application>
  <PresentationFormat>Breitbild</PresentationFormat>
  <Paragraphs>92</Paragraphs>
  <Slides>14</Slides>
  <Notes>5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Wingdings</vt:lpstr>
      <vt:lpstr>Larissa</vt:lpstr>
      <vt:lpstr>PowerPoint-Präsentation</vt:lpstr>
      <vt:lpstr>Exzellentes Lehren und Lernen in den Ingenieurwissenschaften</vt:lpstr>
      <vt:lpstr>PowerPoint-Präsentation</vt:lpstr>
      <vt:lpstr>Ingenieure ohne Grenzen Challenge = Engineers without Borders Challenge</vt:lpstr>
      <vt:lpstr>PowerPoint-Präsentation</vt:lpstr>
      <vt:lpstr>Typischer Ablauf der IoGC</vt:lpstr>
      <vt:lpstr>Themen im Challenge-Durchlauf 2020/21</vt:lpstr>
      <vt:lpstr>Themen im Challenge-Durchlauf 2020/21</vt:lpstr>
      <vt:lpstr>Themen im Challenge-Durchlauf 2020/21</vt:lpstr>
      <vt:lpstr>Themen im Challenge-Durchlauf 2020/21</vt:lpstr>
      <vt:lpstr>Rückblick auf frühere Challenge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admin</dc:creator>
  <cp:lastModifiedBy>Dennis Kreutzer</cp:lastModifiedBy>
  <cp:revision>688</cp:revision>
  <cp:lastPrinted>2018-04-26T13:07:47Z</cp:lastPrinted>
  <dcterms:created xsi:type="dcterms:W3CDTF">2012-08-14T08:12:56Z</dcterms:created>
  <dcterms:modified xsi:type="dcterms:W3CDTF">2020-11-15T18:22:10Z</dcterms:modified>
</cp:coreProperties>
</file>