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6" r:id="rId3"/>
    <p:sldMasterId id="2147483742" r:id="rId4"/>
    <p:sldMasterId id="2147483759" r:id="rId5"/>
  </p:sldMasterIdLst>
  <p:notesMasterIdLst>
    <p:notesMasterId r:id="rId19"/>
  </p:notesMasterIdLst>
  <p:handoutMasterIdLst>
    <p:handoutMasterId r:id="rId20"/>
  </p:handoutMasterIdLst>
  <p:sldIdLst>
    <p:sldId id="788" r:id="rId6"/>
    <p:sldId id="789" r:id="rId7"/>
    <p:sldId id="792" r:id="rId8"/>
    <p:sldId id="791" r:id="rId9"/>
    <p:sldId id="798" r:id="rId10"/>
    <p:sldId id="800" r:id="rId11"/>
    <p:sldId id="799" r:id="rId12"/>
    <p:sldId id="794" r:id="rId13"/>
    <p:sldId id="797" r:id="rId14"/>
    <p:sldId id="796" r:id="rId15"/>
    <p:sldId id="801" r:id="rId16"/>
    <p:sldId id="795" r:id="rId17"/>
    <p:sldId id="787" r:id="rId18"/>
  </p:sldIdLst>
  <p:sldSz cx="12192000" cy="6858000"/>
  <p:notesSz cx="7104063" cy="10234613"/>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08"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Urhahn" initials="SU" lastIdx="4" clrIdx="0">
    <p:extLst>
      <p:ext uri="{19B8F6BF-5375-455C-9EA6-DF929625EA0E}">
        <p15:presenceInfo xmlns:p15="http://schemas.microsoft.com/office/powerpoint/2012/main" userId="S-1-5-21-1957124611-379390125-2798390094-4215" providerId="AD"/>
      </p:ext>
    </p:extLst>
  </p:cmAuthor>
  <p:cmAuthor id="2" name="Kerstin Groß" initials="KG" lastIdx="327" clrIdx="1">
    <p:extLst>
      <p:ext uri="{19B8F6BF-5375-455C-9EA6-DF929625EA0E}">
        <p15:presenceInfo xmlns:p15="http://schemas.microsoft.com/office/powerpoint/2012/main" userId="S-1-5-21-1957124611-379390125-2798390094-1286" providerId="AD"/>
      </p:ext>
    </p:extLst>
  </p:cmAuthor>
  <p:cmAuthor id="3" name="Aleksandra Pusica" initials="AP" lastIdx="2" clrIdx="2">
    <p:extLst>
      <p:ext uri="{19B8F6BF-5375-455C-9EA6-DF929625EA0E}">
        <p15:presenceInfo xmlns:p15="http://schemas.microsoft.com/office/powerpoint/2012/main" userId="9d4ea16657783341" providerId="Windows Live"/>
      </p:ext>
    </p:extLst>
  </p:cmAuthor>
  <p:cmAuthor id="4" name="Sarah Mohammadian" initials="SM" lastIdx="5" clrIdx="3">
    <p:extLst>
      <p:ext uri="{19B8F6BF-5375-455C-9EA6-DF929625EA0E}">
        <p15:presenceInfo xmlns:p15="http://schemas.microsoft.com/office/powerpoint/2012/main" userId="Sarah Mohammad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7F914D"/>
    <a:srgbClr val="BAC797"/>
    <a:srgbClr val="98C01D"/>
    <a:srgbClr val="637F13"/>
    <a:srgbClr val="97C01E"/>
    <a:srgbClr val="BCCF00"/>
    <a:srgbClr val="1156A2"/>
    <a:srgbClr val="BDBDBC"/>
    <a:srgbClr val="AFC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87059" autoAdjust="0"/>
  </p:normalViewPr>
  <p:slideViewPr>
    <p:cSldViewPr>
      <p:cViewPr varScale="1">
        <p:scale>
          <a:sx n="93" d="100"/>
          <a:sy n="93" d="100"/>
        </p:scale>
        <p:origin x="108" y="66"/>
      </p:cViewPr>
      <p:guideLst>
        <p:guide orient="horz" pos="2160"/>
        <p:guide pos="6108"/>
      </p:guideLst>
    </p:cSldViewPr>
  </p:slideViewPr>
  <p:outlineViewPr>
    <p:cViewPr>
      <p:scale>
        <a:sx n="33" d="100"/>
        <a:sy n="33" d="100"/>
      </p:scale>
      <p:origin x="0" y="-162"/>
    </p:cViewPr>
  </p:outlineViewPr>
  <p:notesTextViewPr>
    <p:cViewPr>
      <p:scale>
        <a:sx n="3" d="2"/>
        <a:sy n="3" d="2"/>
      </p:scale>
      <p:origin x="0" y="0"/>
    </p:cViewPr>
  </p:notesTextViewPr>
  <p:sorterViewPr>
    <p:cViewPr>
      <p:scale>
        <a:sx n="65" d="100"/>
        <a:sy n="65" d="100"/>
      </p:scale>
      <p:origin x="0" y="-15636"/>
    </p:cViewPr>
  </p:sorterViewPr>
  <p:notesViewPr>
    <p:cSldViewPr>
      <p:cViewPr varScale="1">
        <p:scale>
          <a:sx n="101" d="100"/>
          <a:sy n="101" d="100"/>
        </p:scale>
        <p:origin x="355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78427" cy="511731"/>
          </a:xfrm>
          <a:prstGeom prst="rect">
            <a:avLst/>
          </a:prstGeom>
        </p:spPr>
        <p:txBody>
          <a:bodyPr vert="horz" lIns="94760" tIns="47381" rIns="94760" bIns="47381" rtlCol="0"/>
          <a:lstStyle>
            <a:lvl1pPr algn="l">
              <a:defRPr sz="1200"/>
            </a:lvl1pPr>
          </a:lstStyle>
          <a:p>
            <a:endParaRPr lang="de-DE"/>
          </a:p>
        </p:txBody>
      </p:sp>
      <p:sp>
        <p:nvSpPr>
          <p:cNvPr id="3" name="Datumsplatzhalter 2"/>
          <p:cNvSpPr>
            <a:spLocks noGrp="1"/>
          </p:cNvSpPr>
          <p:nvPr>
            <p:ph type="dt" sz="quarter" idx="1"/>
          </p:nvPr>
        </p:nvSpPr>
        <p:spPr>
          <a:xfrm>
            <a:off x="4023996" y="3"/>
            <a:ext cx="3078427" cy="511731"/>
          </a:xfrm>
          <a:prstGeom prst="rect">
            <a:avLst/>
          </a:prstGeom>
        </p:spPr>
        <p:txBody>
          <a:bodyPr vert="horz" lIns="94760" tIns="47381" rIns="94760" bIns="47381" rtlCol="0"/>
          <a:lstStyle>
            <a:lvl1pPr algn="r">
              <a:defRPr sz="1200"/>
            </a:lvl1pPr>
          </a:lstStyle>
          <a:p>
            <a:fld id="{218C3DF2-FF8E-4F1E-AA13-BE0D135D2361}" type="datetimeFigureOut">
              <a:rPr lang="de-DE" smtClean="0"/>
              <a:t>17.11.2020</a:t>
            </a:fld>
            <a:endParaRPr lang="de-DE"/>
          </a:p>
        </p:txBody>
      </p:sp>
      <p:sp>
        <p:nvSpPr>
          <p:cNvPr id="4" name="Fußzeilenplatzhalter 3"/>
          <p:cNvSpPr>
            <a:spLocks noGrp="1"/>
          </p:cNvSpPr>
          <p:nvPr>
            <p:ph type="ftr" sz="quarter" idx="2"/>
          </p:nvPr>
        </p:nvSpPr>
        <p:spPr>
          <a:xfrm>
            <a:off x="3" y="9721110"/>
            <a:ext cx="3078427" cy="511731"/>
          </a:xfrm>
          <a:prstGeom prst="rect">
            <a:avLst/>
          </a:prstGeom>
        </p:spPr>
        <p:txBody>
          <a:bodyPr vert="horz" lIns="94760" tIns="47381" rIns="94760" bIns="47381" rtlCol="0" anchor="b"/>
          <a:lstStyle>
            <a:lvl1pPr algn="l">
              <a:defRPr sz="1200"/>
            </a:lvl1pPr>
          </a:lstStyle>
          <a:p>
            <a:endParaRPr lang="de-DE"/>
          </a:p>
        </p:txBody>
      </p:sp>
      <p:sp>
        <p:nvSpPr>
          <p:cNvPr id="5" name="Foliennummernplatzhalter 4"/>
          <p:cNvSpPr>
            <a:spLocks noGrp="1"/>
          </p:cNvSpPr>
          <p:nvPr>
            <p:ph type="sldNum" sz="quarter" idx="3"/>
          </p:nvPr>
        </p:nvSpPr>
        <p:spPr>
          <a:xfrm>
            <a:off x="4023996" y="9721110"/>
            <a:ext cx="3078427" cy="511731"/>
          </a:xfrm>
          <a:prstGeom prst="rect">
            <a:avLst/>
          </a:prstGeom>
        </p:spPr>
        <p:txBody>
          <a:bodyPr vert="horz" lIns="94760" tIns="47381" rIns="94760" bIns="47381" rtlCol="0" anchor="b"/>
          <a:lstStyle>
            <a:lvl1pPr algn="r">
              <a:defRPr sz="1200"/>
            </a:lvl1pPr>
          </a:lstStyle>
          <a:p>
            <a:fld id="{B155FEEC-EDBF-4749-8E87-85393F6FE2A6}" type="slidenum">
              <a:rPr lang="de-DE" smtClean="0"/>
              <a:t>‹Nr.›</a:t>
            </a:fld>
            <a:endParaRPr lang="de-DE"/>
          </a:p>
        </p:txBody>
      </p:sp>
    </p:spTree>
    <p:extLst>
      <p:ext uri="{BB962C8B-B14F-4D97-AF65-F5344CB8AC3E}">
        <p14:creationId xmlns:p14="http://schemas.microsoft.com/office/powerpoint/2010/main" val="1265020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3078427" cy="511731"/>
          </a:xfrm>
          <a:prstGeom prst="rect">
            <a:avLst/>
          </a:prstGeom>
        </p:spPr>
        <p:txBody>
          <a:bodyPr vert="horz" lIns="94760" tIns="47381" rIns="94760" bIns="47381" rtlCol="0"/>
          <a:lstStyle>
            <a:lvl1pPr algn="l">
              <a:defRPr sz="1200"/>
            </a:lvl1pPr>
          </a:lstStyle>
          <a:p>
            <a:endParaRPr lang="de-DE"/>
          </a:p>
        </p:txBody>
      </p:sp>
      <p:sp>
        <p:nvSpPr>
          <p:cNvPr id="3" name="Datumsplatzhalter 2"/>
          <p:cNvSpPr>
            <a:spLocks noGrp="1"/>
          </p:cNvSpPr>
          <p:nvPr>
            <p:ph type="dt" idx="1"/>
          </p:nvPr>
        </p:nvSpPr>
        <p:spPr>
          <a:xfrm>
            <a:off x="4023996" y="3"/>
            <a:ext cx="3078427" cy="511731"/>
          </a:xfrm>
          <a:prstGeom prst="rect">
            <a:avLst/>
          </a:prstGeom>
        </p:spPr>
        <p:txBody>
          <a:bodyPr vert="horz" lIns="94760" tIns="47381" rIns="94760" bIns="47381" rtlCol="0"/>
          <a:lstStyle>
            <a:lvl1pPr algn="r">
              <a:defRPr sz="1200"/>
            </a:lvl1pPr>
          </a:lstStyle>
          <a:p>
            <a:fld id="{0CAFCBBE-7735-4585-8129-379D4DCE7DFB}" type="datetimeFigureOut">
              <a:rPr lang="de-DE" smtClean="0"/>
              <a:t>17.11.2020</a:t>
            </a:fld>
            <a:endParaRPr lang="de-DE"/>
          </a:p>
        </p:txBody>
      </p:sp>
      <p:sp>
        <p:nvSpPr>
          <p:cNvPr id="4" name="Folienbildplatzhalt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60" tIns="47381" rIns="94760" bIns="47381" rtlCol="0" anchor="ctr"/>
          <a:lstStyle/>
          <a:p>
            <a:endParaRPr lang="de-DE"/>
          </a:p>
        </p:txBody>
      </p:sp>
      <p:sp>
        <p:nvSpPr>
          <p:cNvPr id="5" name="Notizenplatzhalter 4"/>
          <p:cNvSpPr>
            <a:spLocks noGrp="1"/>
          </p:cNvSpPr>
          <p:nvPr>
            <p:ph type="body" sz="quarter" idx="3"/>
          </p:nvPr>
        </p:nvSpPr>
        <p:spPr>
          <a:xfrm>
            <a:off x="710408" y="4861445"/>
            <a:ext cx="5683250" cy="4605576"/>
          </a:xfrm>
          <a:prstGeom prst="rect">
            <a:avLst/>
          </a:prstGeom>
        </p:spPr>
        <p:txBody>
          <a:bodyPr vert="horz" lIns="94760" tIns="47381" rIns="94760" bIns="473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10"/>
            <a:ext cx="3078427" cy="511731"/>
          </a:xfrm>
          <a:prstGeom prst="rect">
            <a:avLst/>
          </a:prstGeom>
        </p:spPr>
        <p:txBody>
          <a:bodyPr vert="horz" lIns="94760" tIns="47381" rIns="94760" bIns="47381" rtlCol="0" anchor="b"/>
          <a:lstStyle>
            <a:lvl1pPr algn="l">
              <a:defRPr sz="1200"/>
            </a:lvl1pPr>
          </a:lstStyle>
          <a:p>
            <a:endParaRPr lang="de-DE"/>
          </a:p>
        </p:txBody>
      </p:sp>
      <p:sp>
        <p:nvSpPr>
          <p:cNvPr id="7" name="Foliennummernplatzhalter 6"/>
          <p:cNvSpPr>
            <a:spLocks noGrp="1"/>
          </p:cNvSpPr>
          <p:nvPr>
            <p:ph type="sldNum" sz="quarter" idx="5"/>
          </p:nvPr>
        </p:nvSpPr>
        <p:spPr>
          <a:xfrm>
            <a:off x="4023996" y="9721110"/>
            <a:ext cx="3078427" cy="511731"/>
          </a:xfrm>
          <a:prstGeom prst="rect">
            <a:avLst/>
          </a:prstGeom>
        </p:spPr>
        <p:txBody>
          <a:bodyPr vert="horz" lIns="94760" tIns="47381" rIns="94760" bIns="47381" rtlCol="0" anchor="b"/>
          <a:lstStyle>
            <a:lvl1pPr algn="r">
              <a:defRPr sz="1200"/>
            </a:lvl1pPr>
          </a:lstStyle>
          <a:p>
            <a:fld id="{6AAF20F9-3CA1-4C58-A035-9DF378BEA883}" type="slidenum">
              <a:rPr lang="de-DE" smtClean="0"/>
              <a:t>‹Nr.›</a:t>
            </a:fld>
            <a:endParaRPr lang="de-DE"/>
          </a:p>
        </p:txBody>
      </p:sp>
    </p:spTree>
    <p:extLst>
      <p:ext uri="{BB962C8B-B14F-4D97-AF65-F5344CB8AC3E}">
        <p14:creationId xmlns:p14="http://schemas.microsoft.com/office/powerpoint/2010/main" val="25751852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spcAft>
                <a:spcPts val="1200"/>
              </a:spcAft>
              <a:buClr>
                <a:srgbClr val="97C01E"/>
              </a:buClr>
              <a:buSzPct val="150000"/>
              <a:buNone/>
              <a:defRPr/>
            </a:pP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2</a:t>
            </a:fld>
            <a:endParaRPr lang="de-DE"/>
          </a:p>
        </p:txBody>
      </p:sp>
    </p:spTree>
    <p:extLst>
      <p:ext uri="{BB962C8B-B14F-4D97-AF65-F5344CB8AC3E}">
        <p14:creationId xmlns:p14="http://schemas.microsoft.com/office/powerpoint/2010/main" val="189729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smtClean="0">
                <a:solidFill>
                  <a:schemeClr val="tx1"/>
                </a:solidFill>
                <a:effectLst/>
                <a:latin typeface="+mn-lt"/>
                <a:ea typeface="+mn-ea"/>
                <a:cs typeface="+mn-cs"/>
              </a:rPr>
              <a:t>Diskussion &amp; Ideensammlung im Plenum</a:t>
            </a:r>
          </a:p>
          <a:p>
            <a:pPr lvl="0"/>
            <a:r>
              <a:rPr lang="de-DE" sz="1200" kern="1200" dirty="0" smtClean="0">
                <a:solidFill>
                  <a:schemeClr val="tx1"/>
                </a:solidFill>
                <a:effectLst/>
                <a:latin typeface="+mn-lt"/>
                <a:ea typeface="+mn-ea"/>
                <a:cs typeface="+mn-cs"/>
              </a:rPr>
              <a:t>Wie kann man den Herausforderungen „Wissensverlust“ und „Beschäftigungsfähigkeit“ im Kontext demografischer Wandel begegnen?</a:t>
            </a:r>
          </a:p>
          <a:p>
            <a:r>
              <a:rPr lang="de-DE" sz="1200" kern="1200" dirty="0" smtClean="0">
                <a:solidFill>
                  <a:schemeClr val="tx1"/>
                </a:solidFill>
                <a:effectLst/>
                <a:latin typeface="+mn-lt"/>
                <a:ea typeface="+mn-ea"/>
                <a:cs typeface="+mn-cs"/>
              </a:rPr>
              <a:t>Sammlung von Stichworten auf Folie oder Whiteboard</a:t>
            </a:r>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11</a:t>
            </a:fld>
            <a:endParaRPr lang="de-DE"/>
          </a:p>
        </p:txBody>
      </p:sp>
    </p:spTree>
    <p:extLst>
      <p:ext uri="{BB962C8B-B14F-4D97-AF65-F5344CB8AC3E}">
        <p14:creationId xmlns:p14="http://schemas.microsoft.com/office/powerpoint/2010/main" val="400650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12</a:t>
            </a:fld>
            <a:endParaRPr lang="de-DE"/>
          </a:p>
        </p:txBody>
      </p:sp>
    </p:spTree>
    <p:extLst>
      <p:ext uri="{BB962C8B-B14F-4D97-AF65-F5344CB8AC3E}">
        <p14:creationId xmlns:p14="http://schemas.microsoft.com/office/powerpoint/2010/main" val="365688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Bef>
                <a:spcPts val="0"/>
              </a:spcBef>
              <a:spcAft>
                <a:spcPts val="1200"/>
              </a:spcAft>
              <a:buClr>
                <a:srgbClr val="97C01E"/>
              </a:buClr>
              <a:buSzPct val="150000"/>
              <a:buNone/>
              <a:defRPr/>
            </a:pPr>
            <a:endParaRPr lang="de-DE" dirty="0" smtClean="0">
              <a:solidFill>
                <a:schemeClr val="tx1"/>
              </a:solidFill>
            </a:endParaRP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3</a:t>
            </a:fld>
            <a:endParaRPr lang="de-DE"/>
          </a:p>
        </p:txBody>
      </p:sp>
    </p:spTree>
    <p:extLst>
      <p:ext uri="{BB962C8B-B14F-4D97-AF65-F5344CB8AC3E}">
        <p14:creationId xmlns:p14="http://schemas.microsoft.com/office/powerpoint/2010/main" val="76685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4</a:t>
            </a:fld>
            <a:endParaRPr lang="de-DE"/>
          </a:p>
        </p:txBody>
      </p:sp>
    </p:spTree>
    <p:extLst>
      <p:ext uri="{BB962C8B-B14F-4D97-AF65-F5344CB8AC3E}">
        <p14:creationId xmlns:p14="http://schemas.microsoft.com/office/powerpoint/2010/main" val="221874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5</a:t>
            </a:fld>
            <a:endParaRPr lang="de-DE"/>
          </a:p>
        </p:txBody>
      </p:sp>
    </p:spTree>
    <p:extLst>
      <p:ext uri="{BB962C8B-B14F-4D97-AF65-F5344CB8AC3E}">
        <p14:creationId xmlns:p14="http://schemas.microsoft.com/office/powerpoint/2010/main" val="83308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6</a:t>
            </a:fld>
            <a:endParaRPr lang="de-DE"/>
          </a:p>
        </p:txBody>
      </p:sp>
    </p:spTree>
    <p:extLst>
      <p:ext uri="{BB962C8B-B14F-4D97-AF65-F5344CB8AC3E}">
        <p14:creationId xmlns:p14="http://schemas.microsoft.com/office/powerpoint/2010/main" val="30812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7</a:t>
            </a:fld>
            <a:endParaRPr lang="de-DE"/>
          </a:p>
        </p:txBody>
      </p:sp>
    </p:spTree>
    <p:extLst>
      <p:ext uri="{BB962C8B-B14F-4D97-AF65-F5344CB8AC3E}">
        <p14:creationId xmlns:p14="http://schemas.microsoft.com/office/powerpoint/2010/main" val="293620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8</a:t>
            </a:fld>
            <a:endParaRPr lang="de-DE"/>
          </a:p>
        </p:txBody>
      </p:sp>
    </p:spTree>
    <p:extLst>
      <p:ext uri="{BB962C8B-B14F-4D97-AF65-F5344CB8AC3E}">
        <p14:creationId xmlns:p14="http://schemas.microsoft.com/office/powerpoint/2010/main" val="369441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Im Plenum:</a:t>
            </a:r>
          </a:p>
          <a:p>
            <a:r>
              <a:rPr lang="de-DE" sz="1200" kern="1200" dirty="0" smtClean="0">
                <a:solidFill>
                  <a:schemeClr val="tx1"/>
                </a:solidFill>
                <a:effectLst/>
                <a:latin typeface="+mn-lt"/>
                <a:ea typeface="+mn-ea"/>
                <a:cs typeface="+mn-cs"/>
              </a:rPr>
              <a:t>Welches Konzept halten die TN für das Beste?</a:t>
            </a:r>
          </a:p>
          <a:p>
            <a:r>
              <a:rPr lang="de-DE" sz="1200" kern="1200" dirty="0" smtClean="0">
                <a:solidFill>
                  <a:schemeClr val="tx1"/>
                </a:solidFill>
                <a:effectLst/>
                <a:latin typeface="+mn-lt"/>
                <a:ea typeface="+mn-ea"/>
                <a:cs typeface="+mn-cs"/>
              </a:rPr>
              <a:t>Warum?</a:t>
            </a:r>
          </a:p>
          <a:p>
            <a:r>
              <a:rPr lang="de-DE" sz="1200" kern="1200" dirty="0" smtClean="0">
                <a:solidFill>
                  <a:schemeClr val="tx1"/>
                </a:solidFill>
                <a:effectLst/>
                <a:latin typeface="+mn-lt"/>
                <a:ea typeface="+mn-ea"/>
                <a:cs typeface="+mn-cs"/>
              </a:rPr>
              <a:t>Was scheint essentiell, um ein Studium der Sozialen Arbeit für Männer attraktiv zu machen?</a:t>
            </a:r>
          </a:p>
          <a:p>
            <a:r>
              <a:rPr lang="de-DE" sz="1200" kern="1200" dirty="0" smtClean="0">
                <a:solidFill>
                  <a:schemeClr val="tx1"/>
                </a:solidFill>
                <a:effectLst/>
                <a:latin typeface="+mn-lt"/>
                <a:ea typeface="+mn-ea"/>
                <a:cs typeface="+mn-cs"/>
              </a:rPr>
              <a:t>Diskutieren: Was ist mit weiteren Berufen, in denen wenige Männer vertreten sind? Warum ist das so, wie kann das geändert werden?</a:t>
            </a:r>
          </a:p>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9</a:t>
            </a:fld>
            <a:endParaRPr lang="de-DE"/>
          </a:p>
        </p:txBody>
      </p:sp>
    </p:spTree>
    <p:extLst>
      <p:ext uri="{BB962C8B-B14F-4D97-AF65-F5344CB8AC3E}">
        <p14:creationId xmlns:p14="http://schemas.microsoft.com/office/powerpoint/2010/main" val="83367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6AAF20F9-3CA1-4C58-A035-9DF378BEA883}" type="slidenum">
              <a:rPr lang="de-DE" smtClean="0"/>
              <a:t>10</a:t>
            </a:fld>
            <a:endParaRPr lang="de-DE"/>
          </a:p>
        </p:txBody>
      </p:sp>
    </p:spTree>
    <p:extLst>
      <p:ext uri="{BB962C8B-B14F-4D97-AF65-F5344CB8AC3E}">
        <p14:creationId xmlns:p14="http://schemas.microsoft.com/office/powerpoint/2010/main" val="237603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1.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8.tiff"/><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tx1"/>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7918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
        <p:nvSpPr>
          <p:cNvPr id="2" name="Rechteck 1"/>
          <p:cNvSpPr/>
          <p:nvPr userDrawn="1"/>
        </p:nvSpPr>
        <p:spPr>
          <a:xfrm>
            <a:off x="9912424" y="116632"/>
            <a:ext cx="216024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88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endParaRPr lang="de-DE" dirty="0"/>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2384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endParaRPr lang="de-DE" dirty="0"/>
          </a:p>
        </p:txBody>
      </p:sp>
      <p:sp>
        <p:nvSpPr>
          <p:cNvPr id="6"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1412775"/>
            <a:ext cx="6888768" cy="439249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980609"/>
            <a:ext cx="7008781" cy="392735"/>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7176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endParaRPr lang="de-DE" dirty="0"/>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83077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a:xfrm>
            <a:off x="143339" y="5949280"/>
            <a:ext cx="8976997" cy="226657"/>
          </a:xfrm>
        </p:spPr>
        <p:txBody>
          <a:bodyPr/>
          <a:lstStyle/>
          <a:p>
            <a:endParaRPr lang="de-DE" dirty="0"/>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solidFill>
                  <a:schemeClr val="tx1"/>
                </a:solidFill>
              </a:defRPr>
            </a:lvl1pPr>
            <a:lvl2pPr marL="742950" indent="-285750">
              <a:buSzPct val="100000"/>
              <a:buFont typeface="Calibri" pitchFamily="34" charset="0"/>
              <a:buChar char="•"/>
              <a:defRPr>
                <a:solidFill>
                  <a:schemeClr val="tx1"/>
                </a:solidFill>
              </a:defRPr>
            </a:lvl2pPr>
            <a:lvl3pPr marL="1143000" indent="-228600">
              <a:buSzPct val="100000"/>
              <a:buFont typeface="Calibri" pitchFamily="34" charset="0"/>
              <a:buChar char="•"/>
              <a:defRPr>
                <a:solidFill>
                  <a:schemeClr val="tx1"/>
                </a:solidFill>
              </a:defRPr>
            </a:lvl3pPr>
            <a:lvl4pPr marL="1600200" indent="-228600">
              <a:buSzPct val="100000"/>
              <a:buFont typeface="Calibri" pitchFamily="34" charset="0"/>
              <a:buChar char="•"/>
              <a:defRPr>
                <a:solidFill>
                  <a:schemeClr val="tx1"/>
                </a:solidFill>
              </a:defRPr>
            </a:lvl4pPr>
            <a:lvl5pPr marL="2057400" indent="-228600">
              <a:buSzPct val="100000"/>
              <a:buFont typeface="Calibri" pitchFamily="34" charset="0"/>
              <a:buChar char="•"/>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6"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416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24745"/>
            <a:ext cx="11905323" cy="4824536"/>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7" name="Fußzeilenplatzhalter 3"/>
          <p:cNvSpPr>
            <a:spLocks noGrp="1"/>
          </p:cNvSpPr>
          <p:nvPr>
            <p:ph type="ftr" sz="quarter" idx="11"/>
          </p:nvPr>
        </p:nvSpPr>
        <p:spPr>
          <a:xfrm>
            <a:off x="143339" y="5949280"/>
            <a:ext cx="8976997" cy="226657"/>
          </a:xfrm>
        </p:spPr>
        <p:txBody>
          <a:bodyPr/>
          <a:lstStyle/>
          <a:p>
            <a:endParaRPr lang="de-DE" dirty="0"/>
          </a:p>
        </p:txBody>
      </p:sp>
      <p:sp>
        <p:nvSpPr>
          <p:cNvPr id="8"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9"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233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15553"/>
            <a:ext cx="5952661" cy="4823094"/>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11"/>
          </p:nvPr>
        </p:nvSpPr>
        <p:spPr>
          <a:xfrm>
            <a:off x="143339" y="5938647"/>
            <a:ext cx="8976997" cy="226657"/>
          </a:xfrm>
        </p:spPr>
        <p:txBody>
          <a:bodyPr/>
          <a:lstStyle/>
          <a:p>
            <a:endParaRPr lang="de-DE" dirty="0"/>
          </a:p>
        </p:txBody>
      </p:sp>
      <p:sp>
        <p:nvSpPr>
          <p:cNvPr id="8" name="Inhaltsplatzhalter 2"/>
          <p:cNvSpPr>
            <a:spLocks noGrp="1"/>
          </p:cNvSpPr>
          <p:nvPr>
            <p:ph idx="12"/>
          </p:nvPr>
        </p:nvSpPr>
        <p:spPr>
          <a:xfrm>
            <a:off x="6096000" y="1115553"/>
            <a:ext cx="5952661" cy="4823094"/>
          </a:xfrm>
        </p:spPr>
        <p:txBody>
          <a:bodyPr/>
          <a:lstStyle>
            <a:lvl1pPr>
              <a:defRPr sz="1800">
                <a:solidFill>
                  <a:schemeClr val="tx1">
                    <a:lumMod val="75000"/>
                    <a:lumOff val="25000"/>
                  </a:schemeClr>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0"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11"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266968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a:noFill/>
        </p:spPr>
      </p:pic>
      <p:sp>
        <p:nvSpPr>
          <p:cNvPr id="6" name="Untertitel 2"/>
          <p:cNvSpPr txBox="1">
            <a:spLocks/>
          </p:cNvSpPr>
          <p:nvPr userDrawn="1"/>
        </p:nvSpPr>
        <p:spPr>
          <a:xfrm>
            <a:off x="1026588" y="1621975"/>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b="0" dirty="0">
                <a:solidFill>
                  <a:schemeClr val="tx1"/>
                </a:solidFill>
              </a:rPr>
              <a:t>http://www.elli-online.net/</a:t>
            </a:r>
          </a:p>
        </p:txBody>
      </p:sp>
      <p:sp>
        <p:nvSpPr>
          <p:cNvPr id="16" name="Text Placeholder 15"/>
          <p:cNvSpPr>
            <a:spLocks noGrp="1"/>
          </p:cNvSpPr>
          <p:nvPr>
            <p:ph type="body" sz="quarter" idx="13" hasCustomPrompt="1"/>
          </p:nvPr>
        </p:nvSpPr>
        <p:spPr>
          <a:xfrm>
            <a:off x="1026586" y="2007629"/>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026586" y="2511685"/>
            <a:ext cx="4320000" cy="432000"/>
          </a:xfrm>
        </p:spPr>
        <p:txBody>
          <a:bodyPr/>
          <a:lstStyle>
            <a:lvl1pPr marL="0" indent="0">
              <a:buNone/>
              <a:defRPr sz="1600">
                <a:solidFill>
                  <a:schemeClr val="tx1"/>
                </a:solidFill>
              </a:defRPr>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026588" y="3015741"/>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000062" y="1196752"/>
            <a:ext cx="5672002" cy="400110"/>
          </a:xfrm>
          <a:prstGeom prst="rect">
            <a:avLst/>
          </a:prstGeom>
        </p:spPr>
        <p:txBody>
          <a:bodyPr wrap="none">
            <a:spAutoFit/>
          </a:bodyPr>
          <a:lstStyle/>
          <a:p>
            <a:r>
              <a:rPr lang="de-DE" sz="2000" kern="1200" dirty="0">
                <a:solidFill>
                  <a:schemeClr val="tx1"/>
                </a:solidFill>
                <a:latin typeface="+mn-lt"/>
                <a:ea typeface="+mn-ea"/>
                <a:cs typeface="+mn-cs"/>
              </a:rPr>
              <a:t>VIELEN DANK FÜR IHRE AUFMERKSAMKEIT!</a:t>
            </a:r>
          </a:p>
        </p:txBody>
      </p:sp>
    </p:spTree>
    <p:extLst>
      <p:ext uri="{BB962C8B-B14F-4D97-AF65-F5344CB8AC3E}">
        <p14:creationId xmlns:p14="http://schemas.microsoft.com/office/powerpoint/2010/main" val="1660112765"/>
      </p:ext>
    </p:extLst>
  </p:cSld>
  <p:clrMapOvr>
    <a:masterClrMapping/>
  </p:clrMapOvr>
  <p:extLst>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2611597"/>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20" name="Rectangle 19"/>
          <p:cNvSpPr/>
          <p:nvPr userDrawn="1"/>
        </p:nvSpPr>
        <p:spPr>
          <a:xfrm>
            <a:off x="1631504" y="2002054"/>
            <a:ext cx="6767237" cy="461665"/>
          </a:xfrm>
          <a:prstGeom prst="rect">
            <a:avLst/>
          </a:prstGeom>
        </p:spPr>
        <p:txBody>
          <a:bodyPr wrap="none">
            <a:spAutoFit/>
          </a:bodyPr>
          <a:lstStyle/>
          <a:p>
            <a:r>
              <a:rPr lang="de-DE" sz="24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6" name="Grafik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8" name="Grafik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263964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pic>
        <p:nvPicPr>
          <p:cNvPr id="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2257671"/>
            <a:ext cx="4598657" cy="4598657"/>
          </a:xfrm>
          <a:prstGeom prst="rect">
            <a:avLst/>
          </a:prstGeom>
        </p:spPr>
      </p:pic>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rgbClr val="00549F"/>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9"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0" name="Bild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pic>
        <p:nvPicPr>
          <p:cNvPr id="11" name="Bild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0344" y="2257670"/>
            <a:ext cx="2908657" cy="1243338"/>
          </a:xfrm>
          <a:prstGeom prst="rect">
            <a:avLst/>
          </a:prstGeom>
          <a:noFill/>
          <a:ln>
            <a:noFill/>
          </a:ln>
        </p:spPr>
      </p:pic>
    </p:spTree>
    <p:extLst>
      <p:ext uri="{BB962C8B-B14F-4D97-AF65-F5344CB8AC3E}">
        <p14:creationId xmlns:p14="http://schemas.microsoft.com/office/powerpoint/2010/main" val="2691205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dirty="0">
              <a:solidFill>
                <a:srgbClr val="000000"/>
              </a:solidFill>
            </a:endParaRPr>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dirty="0">
              <a:solidFill>
                <a:srgbClr val="000000"/>
              </a:solidFill>
            </a:endParaRPr>
          </a:p>
          <a:p>
            <a:pPr marL="285750" indent="-285750">
              <a:buClr>
                <a:srgbClr val="009EE0"/>
              </a:buClr>
              <a:buFont typeface="Arial" pitchFamily="34" charset="0"/>
              <a:buChar char="•"/>
            </a:pPr>
            <a:endParaRPr lang="de-DE" dirty="0">
              <a:solidFill>
                <a:srgbClr val="000000"/>
              </a:solidFill>
            </a:endParaRPr>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4" name="Fußzeilenplatzhalter 3"/>
          <p:cNvSpPr>
            <a:spLocks noGrp="1"/>
          </p:cNvSpPr>
          <p:nvPr>
            <p:ph type="ftr" sz="quarter" idx="10"/>
          </p:nvPr>
        </p:nvSpPr>
        <p:spPr/>
        <p:txBody>
          <a:bodyPr/>
          <a:lstStyle/>
          <a:p>
            <a:endParaRPr lang="de-DE" dirty="0">
              <a:solidFill>
                <a:srgbClr val="000000">
                  <a:tint val="75000"/>
                </a:srgbClr>
              </a:solidFill>
            </a:endParaRPr>
          </a:p>
        </p:txBody>
      </p:sp>
    </p:spTree>
    <p:extLst>
      <p:ext uri="{BB962C8B-B14F-4D97-AF65-F5344CB8AC3E}">
        <p14:creationId xmlns:p14="http://schemas.microsoft.com/office/powerpoint/2010/main" val="190497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4" name="Fußzeilenplatzhalter 3"/>
          <p:cNvSpPr>
            <a:spLocks noGrp="1"/>
          </p:cNvSpPr>
          <p:nvPr>
            <p:ph type="ftr" sz="quarter" idx="10"/>
          </p:nvPr>
        </p:nvSpPr>
        <p:spPr/>
        <p:txBody>
          <a:bodyPr/>
          <a:lstStyle/>
          <a:p>
            <a:endParaRPr lang="de-DE" dirty="0"/>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8"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155271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1924746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84278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5844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990092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3285991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INHALTSVERZEICHNIS</a:t>
            </a:r>
          </a:p>
        </p:txBody>
      </p:sp>
      <p:pic>
        <p:nvPicPr>
          <p:cNvPr id="1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343" y="2289019"/>
            <a:ext cx="4598657" cy="4598657"/>
          </a:xfrm>
          <a:prstGeom prst="rect">
            <a:avLst/>
          </a:prstGeom>
        </p:spPr>
      </p:pic>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406672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949281"/>
            <a:ext cx="6865417" cy="276662"/>
          </a:xfrm>
        </p:spPr>
        <p:txBody>
          <a:bodyPr/>
          <a:lstStyle/>
          <a:p>
            <a:endParaRPr lang="de-DE" dirty="0">
              <a:solidFill>
                <a:srgbClr val="000000">
                  <a:tint val="75000"/>
                </a:srgbClr>
              </a:solidFill>
            </a:endParaRPr>
          </a:p>
        </p:txBody>
      </p:sp>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189843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8" name="Fußzeilenplatzhalter 3"/>
          <p:cNvSpPr>
            <a:spLocks noGrp="1"/>
          </p:cNvSpPr>
          <p:nvPr>
            <p:ph type="ftr" sz="quarter" idx="10"/>
          </p:nvPr>
        </p:nvSpPr>
        <p:spPr>
          <a:xfrm>
            <a:off x="143339" y="6237312"/>
            <a:ext cx="8976997" cy="226657"/>
          </a:xfrm>
        </p:spPr>
        <p:txBody>
          <a:bodyPr/>
          <a:lstStyle/>
          <a:p>
            <a:endParaRPr lang="de-DE" dirty="0">
              <a:solidFill>
                <a:srgbClr val="000000">
                  <a:tint val="75000"/>
                </a:srgbClr>
              </a:solidFill>
            </a:endParaRPr>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lvl1pPr>
            <a:lvl2pPr marL="742950" indent="-285750">
              <a:buSzPct val="100000"/>
              <a:buFont typeface="Calibri" pitchFamily="34" charset="0"/>
              <a:buChar char="•"/>
              <a:defRPr/>
            </a:lvl2pPr>
            <a:lvl3pPr marL="1143000" indent="-228600">
              <a:buSzPct val="100000"/>
              <a:buFont typeface="Calibri" pitchFamily="34" charset="0"/>
              <a:buChar char="•"/>
              <a:defRPr/>
            </a:lvl3pPr>
            <a:lvl4pPr marL="1600200" indent="-228600">
              <a:buSzPct val="100000"/>
              <a:buFont typeface="Calibri" pitchFamily="34" charset="0"/>
              <a:buChar char="•"/>
              <a:defRPr/>
            </a:lvl4pPr>
            <a:lvl5pPr marL="2057400" indent="-228600">
              <a:buSzPct val="100000"/>
              <a:buFont typeface="Calibri"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8938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endParaRPr lang="de-DE" dirty="0">
              <a:solidFill>
                <a:srgbClr val="000000">
                  <a:tint val="75000"/>
                </a:srgbClr>
              </a:solidFill>
            </a:endParaRPr>
          </a:p>
        </p:txBody>
      </p:sp>
    </p:spTree>
    <p:extLst>
      <p:ext uri="{BB962C8B-B14F-4D97-AF65-F5344CB8AC3E}">
        <p14:creationId xmlns:p14="http://schemas.microsoft.com/office/powerpoint/2010/main" val="2649799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endParaRPr lang="de-DE" dirty="0">
              <a:solidFill>
                <a:srgbClr val="000000">
                  <a:tint val="75000"/>
                </a:srgbClr>
              </a:solidFill>
            </a:endParaRP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2149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
        <p:nvSpPr>
          <p:cNvPr id="6"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0264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5"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2511" y="2259343"/>
            <a:ext cx="4598657" cy="4598657"/>
          </a:xfrm>
          <a:prstGeom prst="rect">
            <a:avLst/>
          </a:prstGeom>
        </p:spPr>
      </p:pic>
      <p:sp>
        <p:nvSpPr>
          <p:cNvPr id="6" name="Untertitel 2"/>
          <p:cNvSpPr txBox="1">
            <a:spLocks/>
          </p:cNvSpPr>
          <p:nvPr userDrawn="1"/>
        </p:nvSpPr>
        <p:spPr>
          <a:xfrm>
            <a:off x="1604978" y="3230722"/>
            <a:ext cx="3450754" cy="697632"/>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de-DE" sz="1600" dirty="0">
                <a:solidFill>
                  <a:srgbClr val="00549F"/>
                </a:solidFill>
              </a:rPr>
              <a:t>http://www.exact.rwth-aachen.de</a:t>
            </a:r>
            <a:br>
              <a:rPr lang="de-DE" sz="1600" dirty="0">
                <a:solidFill>
                  <a:srgbClr val="00549F"/>
                </a:solidFill>
              </a:rPr>
            </a:br>
            <a:r>
              <a:rPr lang="de-DE" sz="1600" dirty="0">
                <a:solidFill>
                  <a:srgbClr val="00549F"/>
                </a:solidFill>
              </a:rPr>
              <a:t>info@exact.rwth-aachen.de</a:t>
            </a:r>
          </a:p>
          <a:p>
            <a:pPr marL="0" indent="0">
              <a:buFontTx/>
              <a:buNone/>
            </a:pPr>
            <a:r>
              <a:rPr lang="de-DE" sz="1600" dirty="0">
                <a:solidFill>
                  <a:srgbClr val="00549F"/>
                </a:solidFill>
              </a:rPr>
              <a:t>Telefon: 0241899111 </a:t>
            </a:r>
          </a:p>
        </p:txBody>
      </p:sp>
      <p:pic>
        <p:nvPicPr>
          <p:cNvPr id="13"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3092" y="2178523"/>
            <a:ext cx="3240360" cy="1381478"/>
          </a:xfrm>
          <a:prstGeom prst="rect">
            <a:avLst/>
          </a:prstGeom>
        </p:spPr>
      </p:pic>
      <p:sp>
        <p:nvSpPr>
          <p:cNvPr id="20" name="Rectangle 19"/>
          <p:cNvSpPr/>
          <p:nvPr userDrawn="1"/>
        </p:nvSpPr>
        <p:spPr>
          <a:xfrm>
            <a:off x="1604978" y="2391089"/>
            <a:ext cx="5678414" cy="707886"/>
          </a:xfrm>
          <a:prstGeom prst="rect">
            <a:avLst/>
          </a:prstGeom>
        </p:spPr>
        <p:txBody>
          <a:bodyPr wrap="none">
            <a:spAutoFit/>
          </a:bodyPr>
          <a:lstStyle/>
          <a:p>
            <a:r>
              <a:rPr lang="de-DE" sz="2000" dirty="0">
                <a:solidFill>
                  <a:srgbClr val="00549F"/>
                </a:solidFill>
              </a:rPr>
              <a:t>VIELEN DANK FÜR IHRE AUFMERKSAMKEIT</a:t>
            </a:r>
          </a:p>
          <a:p>
            <a:r>
              <a:rPr lang="de-DE" sz="2000" dirty="0">
                <a:solidFill>
                  <a:srgbClr val="00549F"/>
                </a:solidFill>
              </a:rPr>
              <a:t>und viel Spaß beim Seminar!</a:t>
            </a:r>
          </a:p>
        </p:txBody>
      </p:sp>
      <p:pic>
        <p:nvPicPr>
          <p:cNvPr id="14" name="Grafik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5" name="Bild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2720072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63082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pic>
        <p:nvPicPr>
          <p:cNvPr id="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2257671"/>
            <a:ext cx="4598657" cy="4598657"/>
          </a:xfrm>
          <a:prstGeom prst="rect">
            <a:avLst/>
          </a:prstGeom>
        </p:spPr>
      </p:pic>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rgbClr val="00549F"/>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9"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0" name="Bild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pic>
        <p:nvPicPr>
          <p:cNvPr id="11" name="Bild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0344" y="2257670"/>
            <a:ext cx="2908657" cy="1243338"/>
          </a:xfrm>
          <a:prstGeom prst="rect">
            <a:avLst/>
          </a:prstGeom>
          <a:noFill/>
          <a:ln>
            <a:noFill/>
          </a:ln>
        </p:spPr>
      </p:pic>
    </p:spTree>
    <p:extLst>
      <p:ext uri="{BB962C8B-B14F-4D97-AF65-F5344CB8AC3E}">
        <p14:creationId xmlns:p14="http://schemas.microsoft.com/office/powerpoint/2010/main" val="1142217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dirty="0">
              <a:solidFill>
                <a:srgbClr val="000000"/>
              </a:solidFill>
            </a:endParaRPr>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dirty="0">
              <a:solidFill>
                <a:srgbClr val="000000"/>
              </a:solidFill>
            </a:endParaRPr>
          </a:p>
          <a:p>
            <a:pPr marL="285750" indent="-285750">
              <a:buClr>
                <a:srgbClr val="009EE0"/>
              </a:buClr>
              <a:buFont typeface="Arial" pitchFamily="34" charset="0"/>
              <a:buChar char="•"/>
            </a:pPr>
            <a:endParaRPr lang="de-DE" dirty="0">
              <a:solidFill>
                <a:srgbClr val="000000"/>
              </a:solidFill>
            </a:endParaRPr>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4" name="Fußzeilenplatzhalter 3"/>
          <p:cNvSpPr>
            <a:spLocks noGrp="1"/>
          </p:cNvSpPr>
          <p:nvPr>
            <p:ph type="ftr" sz="quarter" idx="10"/>
          </p:nvPr>
        </p:nvSpPr>
        <p:spPr/>
        <p:txBody>
          <a:bodyPr/>
          <a:lstStyle/>
          <a:p>
            <a:endParaRPr lang="de-DE" dirty="0">
              <a:solidFill>
                <a:srgbClr val="000000">
                  <a:tint val="75000"/>
                </a:srgbClr>
              </a:solidFill>
            </a:endParaRPr>
          </a:p>
        </p:txBody>
      </p:sp>
    </p:spTree>
    <p:extLst>
      <p:ext uri="{BB962C8B-B14F-4D97-AF65-F5344CB8AC3E}">
        <p14:creationId xmlns:p14="http://schemas.microsoft.com/office/powerpoint/2010/main" val="1522383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135542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225160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398549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735577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1164552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INHALTSVERZEICHNIS</a:t>
            </a:r>
          </a:p>
        </p:txBody>
      </p:sp>
      <p:pic>
        <p:nvPicPr>
          <p:cNvPr id="1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343" y="2289019"/>
            <a:ext cx="4598657" cy="4598657"/>
          </a:xfrm>
          <a:prstGeom prst="rect">
            <a:avLst/>
          </a:prstGeom>
        </p:spPr>
      </p:pic>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313823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002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0"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74545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949281"/>
            <a:ext cx="6865417" cy="276662"/>
          </a:xfrm>
        </p:spPr>
        <p:txBody>
          <a:bodyPr/>
          <a:lstStyle/>
          <a:p>
            <a:endParaRPr lang="de-DE" dirty="0">
              <a:solidFill>
                <a:srgbClr val="000000">
                  <a:tint val="75000"/>
                </a:srgbClr>
              </a:solidFill>
            </a:endParaRPr>
          </a:p>
        </p:txBody>
      </p:sp>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2908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8" name="Fußzeilenplatzhalter 3"/>
          <p:cNvSpPr>
            <a:spLocks noGrp="1"/>
          </p:cNvSpPr>
          <p:nvPr>
            <p:ph type="ftr" sz="quarter" idx="10"/>
          </p:nvPr>
        </p:nvSpPr>
        <p:spPr>
          <a:xfrm>
            <a:off x="143339" y="6237312"/>
            <a:ext cx="8976997" cy="226657"/>
          </a:xfrm>
        </p:spPr>
        <p:txBody>
          <a:bodyPr/>
          <a:lstStyle/>
          <a:p>
            <a:endParaRPr lang="de-DE" dirty="0">
              <a:solidFill>
                <a:srgbClr val="000000">
                  <a:tint val="75000"/>
                </a:srgbClr>
              </a:solidFill>
            </a:endParaRPr>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lvl1pPr>
            <a:lvl2pPr marL="742950" indent="-285750">
              <a:buSzPct val="100000"/>
              <a:buFont typeface="Calibri" pitchFamily="34" charset="0"/>
              <a:buChar char="•"/>
              <a:defRPr/>
            </a:lvl2pPr>
            <a:lvl3pPr marL="1143000" indent="-228600">
              <a:buSzPct val="100000"/>
              <a:buFont typeface="Calibri" pitchFamily="34" charset="0"/>
              <a:buChar char="•"/>
              <a:defRPr/>
            </a:lvl3pPr>
            <a:lvl4pPr marL="1600200" indent="-228600">
              <a:buSzPct val="100000"/>
              <a:buFont typeface="Calibri" pitchFamily="34" charset="0"/>
              <a:buChar char="•"/>
              <a:defRPr/>
            </a:lvl4pPr>
            <a:lvl5pPr marL="2057400" indent="-228600">
              <a:buSzPct val="100000"/>
              <a:buFont typeface="Calibri"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77817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endParaRPr lang="de-DE" dirty="0">
              <a:solidFill>
                <a:srgbClr val="000000">
                  <a:tint val="75000"/>
                </a:srgbClr>
              </a:solidFill>
            </a:endParaRPr>
          </a:p>
        </p:txBody>
      </p:sp>
    </p:spTree>
    <p:extLst>
      <p:ext uri="{BB962C8B-B14F-4D97-AF65-F5344CB8AC3E}">
        <p14:creationId xmlns:p14="http://schemas.microsoft.com/office/powerpoint/2010/main" val="1052992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endParaRPr lang="de-DE" dirty="0">
              <a:solidFill>
                <a:srgbClr val="000000">
                  <a:tint val="75000"/>
                </a:srgbClr>
              </a:solidFill>
            </a:endParaRP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6492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5"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2511" y="2259343"/>
            <a:ext cx="4598657" cy="4598657"/>
          </a:xfrm>
          <a:prstGeom prst="rect">
            <a:avLst/>
          </a:prstGeom>
        </p:spPr>
      </p:pic>
      <p:sp>
        <p:nvSpPr>
          <p:cNvPr id="6" name="Untertitel 2"/>
          <p:cNvSpPr txBox="1">
            <a:spLocks/>
          </p:cNvSpPr>
          <p:nvPr userDrawn="1"/>
        </p:nvSpPr>
        <p:spPr>
          <a:xfrm>
            <a:off x="1604978" y="3230722"/>
            <a:ext cx="3450754" cy="697632"/>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de-DE" sz="1600" dirty="0">
                <a:solidFill>
                  <a:srgbClr val="00549F"/>
                </a:solidFill>
              </a:rPr>
              <a:t>http://www.exact.rwth-aachen.de</a:t>
            </a:r>
            <a:br>
              <a:rPr lang="de-DE" sz="1600" dirty="0">
                <a:solidFill>
                  <a:srgbClr val="00549F"/>
                </a:solidFill>
              </a:rPr>
            </a:br>
            <a:r>
              <a:rPr lang="de-DE" sz="1600" dirty="0">
                <a:solidFill>
                  <a:srgbClr val="00549F"/>
                </a:solidFill>
              </a:rPr>
              <a:t>info@exact.rwth-aachen.de</a:t>
            </a:r>
          </a:p>
          <a:p>
            <a:pPr marL="0" indent="0">
              <a:buFontTx/>
              <a:buNone/>
            </a:pPr>
            <a:r>
              <a:rPr lang="de-DE" sz="1600" dirty="0">
                <a:solidFill>
                  <a:srgbClr val="00549F"/>
                </a:solidFill>
              </a:rPr>
              <a:t>Telefon: 0241899111 </a:t>
            </a:r>
          </a:p>
        </p:txBody>
      </p:sp>
      <p:pic>
        <p:nvPicPr>
          <p:cNvPr id="13"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3092" y="2178523"/>
            <a:ext cx="3240360" cy="1381478"/>
          </a:xfrm>
          <a:prstGeom prst="rect">
            <a:avLst/>
          </a:prstGeom>
        </p:spPr>
      </p:pic>
      <p:sp>
        <p:nvSpPr>
          <p:cNvPr id="20" name="Rectangle 19"/>
          <p:cNvSpPr/>
          <p:nvPr userDrawn="1"/>
        </p:nvSpPr>
        <p:spPr>
          <a:xfrm>
            <a:off x="1604978" y="2391089"/>
            <a:ext cx="5678414" cy="707886"/>
          </a:xfrm>
          <a:prstGeom prst="rect">
            <a:avLst/>
          </a:prstGeom>
        </p:spPr>
        <p:txBody>
          <a:bodyPr wrap="none">
            <a:spAutoFit/>
          </a:bodyPr>
          <a:lstStyle/>
          <a:p>
            <a:r>
              <a:rPr lang="de-DE" sz="2000" dirty="0">
                <a:solidFill>
                  <a:srgbClr val="00549F"/>
                </a:solidFill>
              </a:rPr>
              <a:t>VIELEN DANK FÜR IHRE AUFMERKSAMKEIT</a:t>
            </a:r>
          </a:p>
          <a:p>
            <a:r>
              <a:rPr lang="de-DE" sz="2000" dirty="0">
                <a:solidFill>
                  <a:srgbClr val="00549F"/>
                </a:solidFill>
              </a:rPr>
              <a:t>und viel Spaß beim Seminar!</a:t>
            </a:r>
          </a:p>
        </p:txBody>
      </p:sp>
      <p:pic>
        <p:nvPicPr>
          <p:cNvPr id="14" name="Grafik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5" name="Bild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3129800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338551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356923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pic>
        <p:nvPicPr>
          <p:cNvPr id="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2257671"/>
            <a:ext cx="4598657" cy="4598657"/>
          </a:xfrm>
          <a:prstGeom prst="rect">
            <a:avLst/>
          </a:prstGeom>
        </p:spPr>
      </p:pic>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rgbClr val="00549F"/>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9"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0" name="Bild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pic>
        <p:nvPicPr>
          <p:cNvPr id="11" name="Bild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0344" y="2257670"/>
            <a:ext cx="2908657" cy="1243338"/>
          </a:xfrm>
          <a:prstGeom prst="rect">
            <a:avLst/>
          </a:prstGeom>
          <a:noFill/>
          <a:ln>
            <a:noFill/>
          </a:ln>
        </p:spPr>
      </p:pic>
    </p:spTree>
    <p:extLst>
      <p:ext uri="{BB962C8B-B14F-4D97-AF65-F5344CB8AC3E}">
        <p14:creationId xmlns:p14="http://schemas.microsoft.com/office/powerpoint/2010/main" val="208441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dirty="0">
              <a:solidFill>
                <a:srgbClr val="000000"/>
              </a:solidFill>
            </a:endParaRPr>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dirty="0">
              <a:solidFill>
                <a:srgbClr val="000000"/>
              </a:solidFill>
            </a:endParaRPr>
          </a:p>
          <a:p>
            <a:pPr marL="285750" indent="-285750">
              <a:buClr>
                <a:srgbClr val="009EE0"/>
              </a:buClr>
              <a:buFont typeface="Arial" pitchFamily="34" charset="0"/>
              <a:buChar char="•"/>
            </a:pPr>
            <a:endParaRPr lang="de-DE" dirty="0">
              <a:solidFill>
                <a:srgbClr val="000000"/>
              </a:solidFill>
            </a:endParaRPr>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4" name="Fußzeilenplatzhalter 3"/>
          <p:cNvSpPr>
            <a:spLocks noGrp="1"/>
          </p:cNvSpPr>
          <p:nvPr>
            <p:ph type="ftr" sz="quarter" idx="10"/>
          </p:nvPr>
        </p:nvSpPr>
        <p:spPr/>
        <p:txBody>
          <a:bodyPr/>
          <a:lstStyle/>
          <a:p>
            <a:endParaRPr lang="de-DE" dirty="0">
              <a:solidFill>
                <a:srgbClr val="000000">
                  <a:tint val="75000"/>
                </a:srgbClr>
              </a:solidFill>
            </a:endParaRPr>
          </a:p>
        </p:txBody>
      </p:sp>
    </p:spTree>
    <p:extLst>
      <p:ext uri="{BB962C8B-B14F-4D97-AF65-F5344CB8AC3E}">
        <p14:creationId xmlns:p14="http://schemas.microsoft.com/office/powerpoint/2010/main" val="575460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225868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664296"/>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43435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4094244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575830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rgbClr val="0055A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636888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3042109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a:p>
            <a:pPr>
              <a:lnSpc>
                <a:spcPct val="150000"/>
              </a:lnSpc>
            </a:pPr>
            <a:endParaRPr lang="de-DE" sz="1200" dirty="0">
              <a:solidFill>
                <a:srgbClr val="000000"/>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INHALTSVERZEICHNIS</a:t>
            </a:r>
          </a:p>
        </p:txBody>
      </p:sp>
      <p:pic>
        <p:nvPicPr>
          <p:cNvPr id="17"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3343" y="2289019"/>
            <a:ext cx="4598657" cy="4598657"/>
          </a:xfrm>
          <a:prstGeom prst="rect">
            <a:avLst/>
          </a:prstGeom>
        </p:spPr>
      </p:pic>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2372644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949281"/>
            <a:ext cx="6865417" cy="276662"/>
          </a:xfrm>
        </p:spPr>
        <p:txBody>
          <a:bodyPr/>
          <a:lstStyle/>
          <a:p>
            <a:endParaRPr lang="de-DE" dirty="0">
              <a:solidFill>
                <a:srgbClr val="000000">
                  <a:tint val="75000"/>
                </a:srgbClr>
              </a:solidFill>
            </a:endParaRPr>
          </a:p>
        </p:txBody>
      </p:sp>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2590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8" name="Fußzeilenplatzhalter 3"/>
          <p:cNvSpPr>
            <a:spLocks noGrp="1"/>
          </p:cNvSpPr>
          <p:nvPr>
            <p:ph type="ftr" sz="quarter" idx="10"/>
          </p:nvPr>
        </p:nvSpPr>
        <p:spPr>
          <a:xfrm>
            <a:off x="143339" y="6237312"/>
            <a:ext cx="8976997" cy="226657"/>
          </a:xfrm>
        </p:spPr>
        <p:txBody>
          <a:bodyPr/>
          <a:lstStyle/>
          <a:p>
            <a:endParaRPr lang="de-DE" dirty="0">
              <a:solidFill>
                <a:srgbClr val="000000">
                  <a:tint val="75000"/>
                </a:srgbClr>
              </a:solidFill>
            </a:endParaRPr>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lvl1pPr>
            <a:lvl2pPr marL="742950" indent="-285750">
              <a:buSzPct val="100000"/>
              <a:buFont typeface="Calibri" pitchFamily="34" charset="0"/>
              <a:buChar char="•"/>
              <a:defRPr/>
            </a:lvl2pPr>
            <a:lvl3pPr marL="1143000" indent="-228600">
              <a:buSzPct val="100000"/>
              <a:buFont typeface="Calibri" pitchFamily="34" charset="0"/>
              <a:buChar char="•"/>
              <a:defRPr/>
            </a:lvl3pPr>
            <a:lvl4pPr marL="1600200" indent="-228600">
              <a:buSzPct val="100000"/>
              <a:buFont typeface="Calibri" pitchFamily="34" charset="0"/>
              <a:buChar char="•"/>
              <a:defRPr/>
            </a:lvl4pPr>
            <a:lvl5pPr marL="2057400" indent="-228600">
              <a:buSzPct val="100000"/>
              <a:buFont typeface="Calibri"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41122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endParaRPr lang="de-DE" dirty="0">
              <a:solidFill>
                <a:srgbClr val="000000">
                  <a:tint val="75000"/>
                </a:srgbClr>
              </a:solidFill>
            </a:endParaRPr>
          </a:p>
        </p:txBody>
      </p:sp>
    </p:spTree>
    <p:extLst>
      <p:ext uri="{BB962C8B-B14F-4D97-AF65-F5344CB8AC3E}">
        <p14:creationId xmlns:p14="http://schemas.microsoft.com/office/powerpoint/2010/main" val="3073359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700" baseline="0">
                <a:solidFill>
                  <a:srgbClr val="8EBAE5"/>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rgbClr val="0055A1">
                    <a:lumMod val="100000"/>
                  </a:srgbClr>
                </a:solidFill>
                <a:latin typeface="Arial" panose="020B0604020202020204" pitchFamily="34" charset="0"/>
              </a:defRPr>
            </a:lvl1pPr>
          </a:lstStyle>
          <a:p>
            <a:pPr lvl="0"/>
            <a:r>
              <a:rPr lang="de-DE" dirty="0"/>
              <a:t>TITELMASTERFORMAT DURCH KLICKEN BEARBEITEN</a:t>
            </a:r>
          </a:p>
        </p:txBody>
      </p:sp>
      <p:sp>
        <p:nvSpPr>
          <p:cNvPr id="7" name="Fußzeilenplatzhalter 3"/>
          <p:cNvSpPr>
            <a:spLocks noGrp="1"/>
          </p:cNvSpPr>
          <p:nvPr>
            <p:ph type="ftr" sz="quarter" idx="11"/>
          </p:nvPr>
        </p:nvSpPr>
        <p:spPr>
          <a:xfrm>
            <a:off x="143339" y="6237312"/>
            <a:ext cx="8976997" cy="226657"/>
          </a:xfrm>
        </p:spPr>
        <p:txBody>
          <a:bodyPr/>
          <a:lstStyle/>
          <a:p>
            <a:endParaRPr lang="de-DE" dirty="0">
              <a:solidFill>
                <a:srgbClr val="000000">
                  <a:tint val="75000"/>
                </a:srgbClr>
              </a:solidFill>
            </a:endParaRP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73254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5"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2511" y="2259343"/>
            <a:ext cx="4598657" cy="4598657"/>
          </a:xfrm>
          <a:prstGeom prst="rect">
            <a:avLst/>
          </a:prstGeom>
        </p:spPr>
      </p:pic>
      <p:sp>
        <p:nvSpPr>
          <p:cNvPr id="6" name="Untertitel 2"/>
          <p:cNvSpPr txBox="1">
            <a:spLocks/>
          </p:cNvSpPr>
          <p:nvPr userDrawn="1"/>
        </p:nvSpPr>
        <p:spPr>
          <a:xfrm>
            <a:off x="1604978" y="3230722"/>
            <a:ext cx="3450754" cy="697632"/>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de-DE" sz="1600" dirty="0">
                <a:solidFill>
                  <a:srgbClr val="00549F"/>
                </a:solidFill>
              </a:rPr>
              <a:t>http://www.exact.rwth-aachen.de</a:t>
            </a:r>
            <a:br>
              <a:rPr lang="de-DE" sz="1600" dirty="0">
                <a:solidFill>
                  <a:srgbClr val="00549F"/>
                </a:solidFill>
              </a:rPr>
            </a:br>
            <a:r>
              <a:rPr lang="de-DE" sz="1600" dirty="0">
                <a:solidFill>
                  <a:srgbClr val="00549F"/>
                </a:solidFill>
              </a:rPr>
              <a:t>info@exact.rwth-aachen.de</a:t>
            </a:r>
          </a:p>
          <a:p>
            <a:pPr marL="0" indent="0">
              <a:buFontTx/>
              <a:buNone/>
            </a:pPr>
            <a:r>
              <a:rPr lang="de-DE" sz="1600" dirty="0">
                <a:solidFill>
                  <a:srgbClr val="00549F"/>
                </a:solidFill>
              </a:rPr>
              <a:t>Telefon: 0241899111 </a:t>
            </a:r>
          </a:p>
        </p:txBody>
      </p:sp>
      <p:pic>
        <p:nvPicPr>
          <p:cNvPr id="13" name="Bild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83092" y="2178523"/>
            <a:ext cx="3240360" cy="1381478"/>
          </a:xfrm>
          <a:prstGeom prst="rect">
            <a:avLst/>
          </a:prstGeom>
        </p:spPr>
      </p:pic>
      <p:sp>
        <p:nvSpPr>
          <p:cNvPr id="20" name="Rectangle 19"/>
          <p:cNvSpPr/>
          <p:nvPr userDrawn="1"/>
        </p:nvSpPr>
        <p:spPr>
          <a:xfrm>
            <a:off x="1604978" y="2391089"/>
            <a:ext cx="5678414" cy="707886"/>
          </a:xfrm>
          <a:prstGeom prst="rect">
            <a:avLst/>
          </a:prstGeom>
        </p:spPr>
        <p:txBody>
          <a:bodyPr wrap="none">
            <a:spAutoFit/>
          </a:bodyPr>
          <a:lstStyle/>
          <a:p>
            <a:r>
              <a:rPr lang="de-DE" sz="2000" dirty="0">
                <a:solidFill>
                  <a:srgbClr val="00549F"/>
                </a:solidFill>
              </a:rPr>
              <a:t>VIELEN DANK FÜR IHRE AUFMERKSAMKEIT</a:t>
            </a:r>
          </a:p>
          <a:p>
            <a:r>
              <a:rPr lang="de-DE" sz="2000" dirty="0">
                <a:solidFill>
                  <a:srgbClr val="00549F"/>
                </a:solidFill>
              </a:rPr>
              <a:t>und viel Spaß beim Seminar!</a:t>
            </a:r>
          </a:p>
        </p:txBody>
      </p:sp>
      <p:pic>
        <p:nvPicPr>
          <p:cNvPr id="14" name="Grafik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5" name="Bild 8"/>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157384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13659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8372687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_Abschnittstitel">
    <p:spTree>
      <p:nvGrpSpPr>
        <p:cNvPr id="1" name=""/>
        <p:cNvGrpSpPr/>
        <p:nvPr/>
      </p:nvGrpSpPr>
      <p:grpSpPr>
        <a:xfrm>
          <a:off x="0" y="0"/>
          <a:ext cx="0" cy="0"/>
          <a:chOff x="0" y="0"/>
          <a:chExt cx="0" cy="0"/>
        </a:xfrm>
      </p:grpSpPr>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8801507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772409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3929965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Tree>
    <p:extLst>
      <p:ext uri="{BB962C8B-B14F-4D97-AF65-F5344CB8AC3E}">
        <p14:creationId xmlns:p14="http://schemas.microsoft.com/office/powerpoint/2010/main" val="965739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96616"/>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772798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760712"/>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4131608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accent2"/>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028117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946194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accent2"/>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Tree>
    <p:extLst>
      <p:ext uri="{BB962C8B-B14F-4D97-AF65-F5344CB8AC3E}">
        <p14:creationId xmlns:p14="http://schemas.microsoft.com/office/powerpoint/2010/main" val="399175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tx1"/>
                </a:solidFill>
                <a:latin typeface="+mn-lt"/>
              </a:defRPr>
            </a:lvl1pPr>
          </a:lstStyle>
          <a:p>
            <a:r>
              <a:rPr lang="de-DE" dirty="0"/>
              <a:t>Titelmasterformat durch Klicken bearbeiten</a:t>
            </a:r>
          </a:p>
        </p:txBody>
      </p:sp>
      <p:sp>
        <p:nvSpPr>
          <p:cNvPr id="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70505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lvl1pPr>
            <a:lvl2pPr marL="800100" indent="-342900">
              <a:lnSpc>
                <a:spcPct val="100000"/>
              </a:lnSpc>
              <a:buFont typeface="+mj-lt"/>
              <a:buAutoNum type="arabicPeriod"/>
              <a:defRPr sz="1300"/>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45205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26405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6240695" cy="348667"/>
          </a:xfrm>
          <a:prstGeom prst="rect">
            <a:avLst/>
          </a:prstGeom>
        </p:spPr>
        <p:txBody>
          <a:bodyPr vert="horz" lIns="91440" tIns="45720" rIns="91440" bIns="45720" rtlCol="0" anchor="t">
            <a:noAutofit/>
          </a:body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620728"/>
            <a:ext cx="7008781" cy="360000"/>
          </a:xfrm>
        </p:spPr>
        <p:txBody>
          <a:bodyPr>
            <a:noAutofit/>
          </a:bodyPr>
          <a:lstStyle>
            <a:lvl1pPr marL="0" indent="0">
              <a:buNone/>
              <a:defRPr sz="17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4034824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5039881" y="200013"/>
            <a:ext cx="5520615" cy="636701"/>
          </a:xfrm>
          <a:prstGeom prst="rect">
            <a:avLst/>
          </a:prstGeom>
        </p:spPr>
        <p:txBody>
          <a:bodyPr vert="horz" lIns="91440" tIns="45720" rIns="91440" bIns="45720" rtlCol="0" anchor="t">
            <a:noAutofit/>
          </a:bodyPr>
          <a:lstStyle/>
          <a:p>
            <a:r>
              <a:rPr lang="de-DE" dirty="0"/>
              <a:t>TITELMASTERFORMAT DURCH KLICKEN BEARBEITEN</a:t>
            </a:r>
          </a:p>
        </p:txBody>
      </p:sp>
      <p:sp>
        <p:nvSpPr>
          <p:cNvPr id="8" name="Inhaltsplatzhalter 2"/>
          <p:cNvSpPr>
            <a:spLocks noGrp="1"/>
          </p:cNvSpPr>
          <p:nvPr>
            <p:ph idx="1"/>
          </p:nvPr>
        </p:nvSpPr>
        <p:spPr>
          <a:xfrm>
            <a:off x="5039880" y="980729"/>
            <a:ext cx="6888768" cy="4824538"/>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617651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71993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113127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266658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2816312"/>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16" name="Text Placeholder 15"/>
          <p:cNvSpPr>
            <a:spLocks noGrp="1"/>
          </p:cNvSpPr>
          <p:nvPr>
            <p:ph type="body" sz="quarter" idx="13" hasCustomPrompt="1"/>
          </p:nvPr>
        </p:nvSpPr>
        <p:spPr>
          <a:xfrm>
            <a:off x="1631503" y="3251047"/>
            <a:ext cx="4142749" cy="321969"/>
          </a:xfrm>
        </p:spPr>
        <p:txBody>
          <a:bodyPr/>
          <a:lstStyle>
            <a:lvl1pPr marL="0" indent="0">
              <a:buNone/>
              <a:defRPr sz="1600"/>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631503" y="3613618"/>
            <a:ext cx="4142749" cy="321969"/>
          </a:xfrm>
        </p:spPr>
        <p:txBody>
          <a:bodyPr/>
          <a:lstStyle>
            <a:lvl1pPr marL="0" indent="0">
              <a:buNone/>
              <a:defRPr sz="1600"/>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631503" y="3971127"/>
            <a:ext cx="4142749" cy="321969"/>
          </a:xfrm>
        </p:spPr>
        <p:txBody>
          <a:bodyPr>
            <a:noAutofit/>
          </a:bodyPr>
          <a:lstStyle>
            <a:lvl1pPr marL="0" indent="0">
              <a:buNone/>
              <a:defRPr sz="1600"/>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604978" y="2391089"/>
            <a:ext cx="5672002" cy="400110"/>
          </a:xfrm>
          <a:prstGeom prst="rect">
            <a:avLst/>
          </a:prstGeom>
        </p:spPr>
        <p:txBody>
          <a:bodyPr wrap="none">
            <a:spAutoFit/>
          </a:bodyPr>
          <a:lstStyle/>
          <a:p>
            <a:r>
              <a:rPr lang="de-DE" sz="20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9" name="Grafik 18"/>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21" name="Grafik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42828211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2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2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 bearbeiten</a:t>
            </a:r>
          </a:p>
        </p:txBody>
      </p:sp>
      <p:sp>
        <p:nvSpPr>
          <p:cNvPr id="7" name="Textplatzhalter 6"/>
          <p:cNvSpPr>
            <a:spLocks noGrp="1"/>
          </p:cNvSpPr>
          <p:nvPr>
            <p:ph type="body" sz="quarter" idx="12"/>
          </p:nvPr>
        </p:nvSpPr>
        <p:spPr>
          <a:xfrm>
            <a:off x="383118" y="1684801"/>
            <a:ext cx="11425767" cy="3751263"/>
          </a:xfrm>
          <a:prstGeom prst="rect">
            <a:avLst/>
          </a:prstGeom>
        </p:spPr>
        <p:txBody>
          <a:bodyPr lIns="0" tIns="0" rIns="0" bIns="0"/>
          <a:lstStyle>
            <a:lvl1pPr marL="0" indent="0">
              <a:buFontTx/>
              <a:buNone/>
              <a:defRPr/>
            </a:lvl1pPr>
          </a:lstStyle>
          <a:p>
            <a:pPr lvl="0"/>
            <a:r>
              <a:rPr lang="de-DE"/>
              <a:t>Textmasterformat bearbeiten</a:t>
            </a:r>
          </a:p>
        </p:txBody>
      </p:sp>
    </p:spTree>
    <p:extLst>
      <p:ext uri="{BB962C8B-B14F-4D97-AF65-F5344CB8AC3E}">
        <p14:creationId xmlns:p14="http://schemas.microsoft.com/office/powerpoint/2010/main" val="18140005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7" name="Textplatzhalter 16"/>
          <p:cNvSpPr>
            <a:spLocks noGrp="1"/>
          </p:cNvSpPr>
          <p:nvPr>
            <p:ph type="body" sz="quarter" idx="10" hasCustomPrompt="1"/>
          </p:nvPr>
        </p:nvSpPr>
        <p:spPr>
          <a:xfrm>
            <a:off x="334434" y="922339"/>
            <a:ext cx="11533717" cy="4962525"/>
          </a:xfrm>
          <a:prstGeom prst="rect">
            <a:avLst/>
          </a:prstGeom>
        </p:spPr>
        <p:txBody>
          <a:bodyPr/>
          <a:lstStyle>
            <a:lvl1pPr marL="227013" indent="-227013">
              <a:lnSpc>
                <a:spcPct val="100000"/>
              </a:lnSpc>
              <a:spcBef>
                <a:spcPts val="300"/>
              </a:spcBef>
              <a:spcAft>
                <a:spcPts val="300"/>
              </a:spcAft>
              <a:buSzPct val="100000"/>
              <a:buFont typeface="Wingdings" charset="2"/>
              <a:buChar char="§"/>
              <a:tabLst/>
              <a:defRPr sz="2000" baseline="0">
                <a:solidFill>
                  <a:schemeClr val="tx1">
                    <a:lumMod val="65000"/>
                    <a:lumOff val="35000"/>
                  </a:schemeClr>
                </a:solidFill>
              </a:defRPr>
            </a:lvl1pPr>
            <a:lvl2pPr marL="265113" indent="-176213">
              <a:lnSpc>
                <a:spcPct val="100000"/>
              </a:lnSpc>
              <a:spcBef>
                <a:spcPts val="300"/>
              </a:spcBef>
              <a:spcAft>
                <a:spcPts val="300"/>
              </a:spcAft>
              <a:defRPr sz="1600" baseline="0">
                <a:solidFill>
                  <a:schemeClr val="tx1">
                    <a:lumMod val="65000"/>
                    <a:lumOff val="35000"/>
                  </a:schemeClr>
                </a:solidFill>
              </a:defRPr>
            </a:lvl2pPr>
            <a:lvl3pPr marL="449263" indent="-139700">
              <a:lnSpc>
                <a:spcPct val="100000"/>
              </a:lnSpc>
              <a:spcBef>
                <a:spcPts val="300"/>
              </a:spcBef>
              <a:spcAft>
                <a:spcPts val="300"/>
              </a:spcAft>
              <a:buSzPct val="80000"/>
              <a:buFont typeface="Wingdings" panose="05000000000000000000" pitchFamily="2" charset="2"/>
              <a:buChar char="§"/>
              <a:defRPr sz="1600">
                <a:solidFill>
                  <a:schemeClr val="tx1">
                    <a:lumMod val="65000"/>
                    <a:lumOff val="35000"/>
                  </a:schemeClr>
                </a:solidFill>
              </a:defRPr>
            </a:lvl3pPr>
            <a:lvl4pPr marL="627063" indent="-177800">
              <a:lnSpc>
                <a:spcPct val="100000"/>
              </a:lnSpc>
              <a:spcBef>
                <a:spcPts val="300"/>
              </a:spcBef>
              <a:spcAft>
                <a:spcPts val="300"/>
              </a:spcAft>
              <a:buSzPct val="80000"/>
              <a:buFont typeface="Symbol" panose="05050102010706020507" pitchFamily="18" charset="2"/>
              <a:buChar char="-"/>
              <a:defRPr sz="1600" baseline="0">
                <a:solidFill>
                  <a:schemeClr val="tx1">
                    <a:lumMod val="65000"/>
                    <a:lumOff val="35000"/>
                  </a:schemeClr>
                </a:solidFill>
              </a:defRPr>
            </a:lvl4pPr>
            <a:lvl5pPr marL="1828800" indent="0">
              <a:buNone/>
              <a:defRPr/>
            </a:lvl5pPr>
          </a:lstStyle>
          <a:p>
            <a:pPr lvl="0"/>
            <a:r>
              <a:rPr lang="de-DE" dirty="0"/>
              <a:t>Erste Ebene (Ohne Zeichen)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9211449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tx1"/>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0026514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Inhaltsplatzhalter 3"/>
          <p:cNvSpPr>
            <a:spLocks noGrp="1"/>
          </p:cNvSpPr>
          <p:nvPr>
            <p:ph sz="quarter" idx="10"/>
          </p:nvPr>
        </p:nvSpPr>
        <p:spPr>
          <a:xfrm>
            <a:off x="323851" y="922338"/>
            <a:ext cx="11544300" cy="5154612"/>
          </a:xfrm>
          <a:prstGeom prst="rect">
            <a:avLst/>
          </a:prstGeom>
        </p:spPr>
        <p:txBody>
          <a:bodyPr/>
          <a:lstStyle/>
          <a:p>
            <a:pPr lvl="0"/>
            <a:r>
              <a:rPr lang="de-DE"/>
              <a:t>Formatvorlagen des Textmasters bearbeiten</a:t>
            </a:r>
          </a:p>
        </p:txBody>
      </p:sp>
    </p:spTree>
    <p:extLst>
      <p:ext uri="{BB962C8B-B14F-4D97-AF65-F5344CB8AC3E}">
        <p14:creationId xmlns:p14="http://schemas.microsoft.com/office/powerpoint/2010/main" val="41836078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1518" y="6351"/>
            <a:ext cx="11516783" cy="620713"/>
          </a:xfrm>
        </p:spPr>
        <p:txBody>
          <a:bodyPr/>
          <a:lstStyle>
            <a:lvl1pPr>
              <a:defRPr sz="2000"/>
            </a:lvl1pPr>
          </a:lstStyle>
          <a:p>
            <a:r>
              <a:rPr lang="de-DE" dirty="0"/>
              <a:t>Titelmasterformat durch Klicken bearbeiten</a:t>
            </a:r>
          </a:p>
        </p:txBody>
      </p:sp>
      <p:sp>
        <p:nvSpPr>
          <p:cNvPr id="3" name="Textplatzhalter 2"/>
          <p:cNvSpPr>
            <a:spLocks noGrp="1"/>
          </p:cNvSpPr>
          <p:nvPr>
            <p:ph type="body" sz="half" idx="1"/>
          </p:nvPr>
        </p:nvSpPr>
        <p:spPr>
          <a:xfrm>
            <a:off x="296333" y="1025526"/>
            <a:ext cx="5655733" cy="5000625"/>
          </a:xfrm>
        </p:spPr>
        <p:txBody>
          <a:bodyPr/>
          <a:lstStyle>
            <a:lvl2pPr>
              <a:buClr>
                <a:srgbClr val="8EBAE5"/>
              </a:buClr>
              <a:defRPr/>
            </a:lvl2pPr>
            <a:lvl3pPr>
              <a:buClr>
                <a:srgbClr val="C2C7C7"/>
              </a:buCl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55267" y="1025526"/>
            <a:ext cx="5657851" cy="5000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242574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lvl1pPr>
              <a:buClr>
                <a:srgbClr val="92D050"/>
              </a:buClr>
              <a:defRPr>
                <a:solidFill>
                  <a:srgbClr val="4D4D4D"/>
                </a:solidFill>
              </a:defRPr>
            </a:lvl1pPr>
            <a:lvl2pPr>
              <a:buClr>
                <a:schemeClr val="accent1"/>
              </a:buClr>
              <a:defRPr>
                <a:solidFill>
                  <a:srgbClr val="4D4D4D"/>
                </a:solidFill>
              </a:defRPr>
            </a:lvl2pPr>
          </a:lstStyle>
          <a:p>
            <a:pPr lvl="0"/>
            <a:r>
              <a:rPr lang="de-DE" dirty="0"/>
              <a:t>Textmasterformat bearbeiten</a:t>
            </a:r>
          </a:p>
          <a:p>
            <a:pPr lvl="1"/>
            <a:r>
              <a:rPr lang="de-DE" dirty="0"/>
              <a:t>Zweite Ebene</a:t>
            </a:r>
          </a:p>
        </p:txBody>
      </p:sp>
      <p:sp>
        <p:nvSpPr>
          <p:cNvPr id="4" name="Rectangle 2"/>
          <p:cNvSpPr txBox="1">
            <a:spLocks noChangeArrowheads="1"/>
          </p:cNvSpPr>
          <p:nvPr userDrawn="1"/>
        </p:nvSpPr>
        <p:spPr>
          <a:xfrm>
            <a:off x="305943" y="444537"/>
            <a:ext cx="10963252" cy="620713"/>
          </a:xfrm>
          <a:prstGeom prst="rect">
            <a:avLst/>
          </a:prstGeom>
        </p:spPr>
        <p:txBody>
          <a:bodyPr vert="horz" wrap="square" lIns="18000" tIns="45720" rIns="91440" bIns="45720" rtlCol="0" anchor="ctr" anchorCtr="0">
            <a:noAutofit/>
          </a:bodyPr>
          <a:lstStyle>
            <a:lvl1pPr marL="0" indent="0" algn="l" defTabSz="914400" rtl="0" eaLnBrk="1" latinLnBrk="0" hangingPunct="1">
              <a:lnSpc>
                <a:spcPct val="110000"/>
              </a:lnSpc>
              <a:spcBef>
                <a:spcPct val="0"/>
              </a:spcBef>
              <a:spcAft>
                <a:spcPts val="0"/>
              </a:spcAft>
              <a:buNone/>
              <a:defRPr sz="1800" b="0" i="0" u="none" kern="1200" cap="none" spc="0" baseline="0">
                <a:solidFill>
                  <a:srgbClr val="0055A1">
                    <a:lumMod val="100000"/>
                  </a:srgbClr>
                </a:solidFill>
                <a:latin typeface="Arial" panose="020B0604020202020204" pitchFamily="34" charset="0"/>
                <a:ea typeface="+mj-ea"/>
                <a:cs typeface="+mj-cs"/>
              </a:defRPr>
            </a:lvl1pPr>
          </a:lstStyle>
          <a:p>
            <a:pPr>
              <a:spcBef>
                <a:spcPct val="20000"/>
              </a:spcBef>
              <a:buClr>
                <a:srgbClr val="92D050"/>
              </a:buClr>
              <a:buSzPct val="100000"/>
            </a:pPr>
            <a:endParaRPr lang="en-US" dirty="0">
              <a:solidFill>
                <a:srgbClr val="8CB9E3"/>
              </a:solidFill>
              <a:latin typeface="+mn-lt"/>
              <a:ea typeface="+mn-ea"/>
              <a:cs typeface="+mn-cs"/>
            </a:endParaRPr>
          </a:p>
        </p:txBody>
      </p:sp>
      <p:sp>
        <p:nvSpPr>
          <p:cNvPr id="6" name="Textplatzhalter 5"/>
          <p:cNvSpPr>
            <a:spLocks noGrp="1"/>
          </p:cNvSpPr>
          <p:nvPr>
            <p:ph type="body" sz="quarter" idx="10" hasCustomPrompt="1"/>
          </p:nvPr>
        </p:nvSpPr>
        <p:spPr>
          <a:xfrm>
            <a:off x="263525" y="548692"/>
            <a:ext cx="11017251" cy="555625"/>
          </a:xfrm>
        </p:spPr>
        <p:txBody>
          <a:bodyPr>
            <a:normAutofit/>
          </a:bodyPr>
          <a:lstStyle>
            <a:lvl1pPr marL="0" indent="0">
              <a:buNone/>
              <a:defRPr sz="2000">
                <a:solidFill>
                  <a:srgbClr val="8CB9E3"/>
                </a:solidFill>
              </a:defRPr>
            </a:lvl1pPr>
          </a:lstStyle>
          <a:p>
            <a:pPr lvl="0"/>
            <a:r>
              <a:rPr lang="de-DE" dirty="0"/>
              <a:t>Untertitel</a:t>
            </a:r>
          </a:p>
        </p:txBody>
      </p:sp>
      <p:sp>
        <p:nvSpPr>
          <p:cNvPr id="7" name="Fußzeilenplatzhalter 6"/>
          <p:cNvSpPr>
            <a:spLocks noGrp="1"/>
          </p:cNvSpPr>
          <p:nvPr>
            <p:ph type="ftr" sz="quarter" idx="11"/>
          </p:nvPr>
        </p:nvSpPr>
        <p:spPr>
          <a:xfrm>
            <a:off x="143340" y="6237328"/>
            <a:ext cx="8976997" cy="226657"/>
          </a:xfrm>
          <a:prstGeom prst="rect">
            <a:avLst/>
          </a:prstGeom>
        </p:spPr>
        <p:txBody>
          <a:bodyPr/>
          <a:lstStyle/>
          <a:p>
            <a:endParaRPr lang="de-DE" dirty="0"/>
          </a:p>
        </p:txBody>
      </p:sp>
      <p:sp>
        <p:nvSpPr>
          <p:cNvPr id="8" name="Foliennummernplatzhalter 7"/>
          <p:cNvSpPr>
            <a:spLocks noGrp="1"/>
          </p:cNvSpPr>
          <p:nvPr>
            <p:ph type="sldNum" sz="quarter" idx="12"/>
          </p:nvPr>
        </p:nvSpPr>
        <p:spPr/>
        <p:txBody>
          <a:body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89037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8326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5" name="Textplatzhalter 3">
            <a:extLst>
              <a:ext uri="{FF2B5EF4-FFF2-40B4-BE49-F238E27FC236}">
                <a16:creationId xmlns:a16="http://schemas.microsoft.com/office/drawing/2014/main" id="{8D946FE3-53B1-4055-B963-8C3A97A97EE6}"/>
              </a:ext>
            </a:extLst>
          </p:cNvPr>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Tree>
    <p:extLst>
      <p:ext uri="{BB962C8B-B14F-4D97-AF65-F5344CB8AC3E}">
        <p14:creationId xmlns:p14="http://schemas.microsoft.com/office/powerpoint/2010/main" val="28429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solidFill>
                  <a:schemeClr val="tx1"/>
                </a:solidFill>
              </a:defRPr>
            </a:lvl1pPr>
            <a:lvl2pPr marL="800100" indent="-342900">
              <a:lnSpc>
                <a:spcPct val="100000"/>
              </a:lnSpc>
              <a:buFont typeface="+mj-lt"/>
              <a:buAutoNum type="arabicPeriod"/>
              <a:defRPr sz="1300">
                <a:solidFill>
                  <a:schemeClr val="tx1"/>
                </a:solidFill>
              </a:defRPr>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01050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0.png"/><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1.jpe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0.png"/><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1.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image" Target="../media/image8.tiff"/><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2.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309344"/>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595000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p>
        </p:txBody>
      </p:sp>
      <p:pic>
        <p:nvPicPr>
          <p:cNvPr id="15" name="Grafik 7"/>
          <p:cNvPicPr>
            <a:picLocks noChangeAspect="1"/>
          </p:cNvPicPr>
          <p:nvPr userDrawn="1"/>
        </p:nvPicPr>
        <p:blipFill rotWithShape="1">
          <a:blip r:embed="rId19" cstate="print">
            <a:extLst>
              <a:ext uri="{28A0092B-C50C-407E-A947-70E740481C1C}">
                <a14:useLocalDpi xmlns:a14="http://schemas.microsoft.com/office/drawing/2010/main" val="0"/>
              </a:ext>
            </a:extLst>
          </a:blip>
          <a:srcRect t="13499" b="15627"/>
          <a:stretch/>
        </p:blipFill>
        <p:spPr>
          <a:xfrm>
            <a:off x="8040216" y="6181612"/>
            <a:ext cx="991201" cy="526291"/>
          </a:xfrm>
          <a:prstGeom prst="rect">
            <a:avLst/>
          </a:prstGeom>
          <a:noFill/>
          <a:ln>
            <a:noFill/>
          </a:ln>
        </p:spPr>
      </p:pic>
      <p:pic>
        <p:nvPicPr>
          <p:cNvPr id="9" name="Bild 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114573" y="219538"/>
            <a:ext cx="1886083" cy="645708"/>
          </a:xfrm>
          <a:prstGeom prst="rect">
            <a:avLst/>
          </a:prstGeom>
          <a:noFill/>
          <a:ln>
            <a:noFill/>
          </a:ln>
        </p:spPr>
      </p:pic>
      <p:pic>
        <p:nvPicPr>
          <p:cNvPr id="10" name="Grafik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943033" y="6229615"/>
            <a:ext cx="2901305" cy="431333"/>
          </a:xfrm>
          <a:prstGeom prst="rect">
            <a:avLst/>
          </a:prstGeom>
        </p:spPr>
      </p:pic>
    </p:spTree>
    <p:extLst>
      <p:ext uri="{BB962C8B-B14F-4D97-AF65-F5344CB8AC3E}">
        <p14:creationId xmlns:p14="http://schemas.microsoft.com/office/powerpoint/2010/main" val="2780063315"/>
      </p:ext>
    </p:extLst>
  </p:cSld>
  <p:clrMap bg1="lt1" tx1="dk1" bg2="lt2" tx2="dk2" accent1="accent1" accent2="accent2" accent3="accent3" accent4="accent4" accent5="accent5" accent6="accent6" hlink="hlink" folHlink="folHlink"/>
  <p:sldLayoutIdLst>
    <p:sldLayoutId id="2147483698" r:id="rId1"/>
    <p:sldLayoutId id="2147483654" r:id="rId2"/>
    <p:sldLayoutId id="2147483649" r:id="rId3"/>
    <p:sldLayoutId id="2147483651" r:id="rId4"/>
    <p:sldLayoutId id="2147483702" r:id="rId5"/>
    <p:sldLayoutId id="2147483699" r:id="rId6"/>
    <p:sldLayoutId id="2147483705" r:id="rId7"/>
    <p:sldLayoutId id="2147483662" r:id="rId8"/>
    <p:sldLayoutId id="2147483700" r:id="rId9"/>
    <p:sldLayoutId id="2147483708" r:id="rId10"/>
    <p:sldLayoutId id="2147483701" r:id="rId11"/>
    <p:sldLayoutId id="2147483706" r:id="rId12"/>
    <p:sldLayoutId id="2147483655" r:id="rId13"/>
    <p:sldLayoutId id="2147483691" r:id="rId14"/>
    <p:sldLayoutId id="2147483704" r:id="rId15"/>
    <p:sldLayoutId id="2147483703" r:id="rId16"/>
    <p:sldLayoutId id="2147483758" r:id="rId17"/>
  </p:sldLayoutIdLst>
  <p:hf hdr="0" ftr="0" dt="0"/>
  <p:txStyles>
    <p:titleStyle>
      <a:lvl1pPr marL="0" indent="0" algn="l" defTabSz="914400" rtl="0" eaLnBrk="1" latinLnBrk="0" hangingPunct="1">
        <a:lnSpc>
          <a:spcPct val="110000"/>
        </a:lnSpc>
        <a:spcBef>
          <a:spcPct val="0"/>
        </a:spcBef>
        <a:spcAft>
          <a:spcPts val="0"/>
        </a:spcAft>
        <a:buNone/>
        <a:defRPr sz="2000" b="0" i="0" u="none" kern="1200" cap="none"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6237312"/>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solidFill>
                <a:srgbClr val="000000">
                  <a:tint val="75000"/>
                </a:srgbClr>
              </a:solidFill>
            </a:endParaRPr>
          </a:p>
        </p:txBody>
      </p:sp>
      <p:pic>
        <p:nvPicPr>
          <p:cNvPr id="5" name="Bild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76631" y="167453"/>
            <a:ext cx="1224025" cy="523223"/>
          </a:xfrm>
          <a:prstGeom prst="rect">
            <a:avLst/>
          </a:prstGeom>
          <a:noFill/>
          <a:ln>
            <a:noFill/>
          </a:ln>
        </p:spPr>
      </p:pic>
      <p:pic>
        <p:nvPicPr>
          <p:cNvPr id="9" name="Grafik 7"/>
          <p:cNvPicPr>
            <a:picLocks noChangeAspect="1"/>
          </p:cNvPicPr>
          <p:nvPr userDrawn="1"/>
        </p:nvPicPr>
        <p:blipFill rotWithShape="1">
          <a:blip r:embed="rId17" cstate="print">
            <a:extLst>
              <a:ext uri="{28A0092B-C50C-407E-A947-70E740481C1C}">
                <a14:useLocalDpi xmlns:a14="http://schemas.microsoft.com/office/drawing/2010/main" val="0"/>
              </a:ext>
            </a:extLst>
          </a:blip>
          <a:srcRect t="13499" b="15627"/>
          <a:stretch/>
        </p:blipFill>
        <p:spPr>
          <a:xfrm>
            <a:off x="8040216" y="6181612"/>
            <a:ext cx="991201" cy="526291"/>
          </a:xfrm>
          <a:prstGeom prst="rect">
            <a:avLst/>
          </a:prstGeom>
          <a:noFill/>
          <a:ln>
            <a:noFill/>
          </a:ln>
        </p:spPr>
      </p:pic>
      <p:pic>
        <p:nvPicPr>
          <p:cNvPr id="10" name="Bild 8"/>
          <p:cNvPicPr>
            <a:picLocks noChangeAspect="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04312" y="6057169"/>
            <a:ext cx="3173655" cy="813600"/>
          </a:xfrm>
          <a:prstGeom prst="rect">
            <a:avLst/>
          </a:prstGeom>
          <a:noFill/>
          <a:ln>
            <a:noFill/>
          </a:ln>
        </p:spPr>
      </p:pic>
    </p:spTree>
    <p:extLst>
      <p:ext uri="{BB962C8B-B14F-4D97-AF65-F5344CB8AC3E}">
        <p14:creationId xmlns:p14="http://schemas.microsoft.com/office/powerpoint/2010/main" val="40143480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5" r:id="rId14"/>
  </p:sldLayoutIdLst>
  <p:hf hdr="0" ftr="0" dt="0"/>
  <p:txStyles>
    <p:titleStyle>
      <a:lvl1pPr marL="0" indent="0" algn="l" defTabSz="914400" rtl="0" eaLnBrk="1" latinLnBrk="0" hangingPunct="1">
        <a:lnSpc>
          <a:spcPct val="110000"/>
        </a:lnSpc>
        <a:spcBef>
          <a:spcPct val="0"/>
        </a:spcBef>
        <a:spcAft>
          <a:spcPts val="0"/>
        </a:spcAft>
        <a:buNone/>
        <a:defRPr lang="de-DE" sz="2000" b="0" i="0" u="none" kern="1200" cap="none" spc="0" baseline="0" dirty="0">
          <a:solidFill>
            <a:srgbClr val="0055A1">
              <a:lumMod val="100000"/>
            </a:srgbClr>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rgbClr val="00549F"/>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rgbClr val="00549F"/>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6237312"/>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solidFill>
                <a:srgbClr val="000000">
                  <a:tint val="75000"/>
                </a:srgbClr>
              </a:solidFill>
            </a:endParaRPr>
          </a:p>
        </p:txBody>
      </p:sp>
      <p:pic>
        <p:nvPicPr>
          <p:cNvPr id="5" name="Bild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76631" y="167453"/>
            <a:ext cx="1224025" cy="523223"/>
          </a:xfrm>
          <a:prstGeom prst="rect">
            <a:avLst/>
          </a:prstGeom>
          <a:noFill/>
          <a:ln>
            <a:noFill/>
          </a:ln>
        </p:spPr>
      </p:pic>
      <p:pic>
        <p:nvPicPr>
          <p:cNvPr id="15" name="Grafik 7"/>
          <p:cNvPicPr>
            <a:picLocks noChangeAspect="1"/>
          </p:cNvPicPr>
          <p:nvPr userDrawn="1"/>
        </p:nvPicPr>
        <p:blipFill rotWithShape="1">
          <a:blip r:embed="rId18"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7" name="Bild 8"/>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29437522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hdr="0" ftr="0" dt="0"/>
  <p:txStyles>
    <p:titleStyle>
      <a:lvl1pPr marL="0" indent="0" algn="l" defTabSz="914400" rtl="0" eaLnBrk="1" latinLnBrk="0" hangingPunct="1">
        <a:lnSpc>
          <a:spcPct val="110000"/>
        </a:lnSpc>
        <a:spcBef>
          <a:spcPct val="0"/>
        </a:spcBef>
        <a:spcAft>
          <a:spcPts val="0"/>
        </a:spcAft>
        <a:buNone/>
        <a:defRPr lang="de-DE" sz="2000" b="0" i="0" u="none" kern="1200" cap="none" spc="0" baseline="0" dirty="0">
          <a:solidFill>
            <a:srgbClr val="0055A1">
              <a:lumMod val="100000"/>
            </a:srgbClr>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rgbClr val="00549F"/>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rgbClr val="00549F"/>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6237312"/>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solidFill>
                <a:srgbClr val="000000">
                  <a:tint val="75000"/>
                </a:srgbClr>
              </a:solidFill>
            </a:endParaRPr>
          </a:p>
        </p:txBody>
      </p:sp>
      <p:pic>
        <p:nvPicPr>
          <p:cNvPr id="5" name="Bild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34996" y="167453"/>
            <a:ext cx="1565661" cy="669259"/>
          </a:xfrm>
          <a:prstGeom prst="rect">
            <a:avLst/>
          </a:prstGeom>
          <a:noFill/>
          <a:ln>
            <a:noFill/>
          </a:ln>
        </p:spPr>
      </p:pic>
      <p:pic>
        <p:nvPicPr>
          <p:cNvPr id="15" name="Grafik 7"/>
          <p:cNvPicPr>
            <a:picLocks noChangeAspect="1"/>
          </p:cNvPicPr>
          <p:nvPr userDrawn="1"/>
        </p:nvPicPr>
        <p:blipFill rotWithShape="1">
          <a:blip r:embed="rId18" cstate="print">
            <a:extLst>
              <a:ext uri="{28A0092B-C50C-407E-A947-70E740481C1C}">
                <a14:useLocalDpi xmlns:a14="http://schemas.microsoft.com/office/drawing/2010/main" val="0"/>
              </a:ext>
            </a:extLst>
          </a:blip>
          <a:srcRect t="13499" b="15627"/>
          <a:stretch/>
        </p:blipFill>
        <p:spPr>
          <a:xfrm>
            <a:off x="9397523" y="6355029"/>
            <a:ext cx="863238" cy="458347"/>
          </a:xfrm>
          <a:prstGeom prst="rect">
            <a:avLst/>
          </a:prstGeom>
          <a:noFill/>
          <a:ln>
            <a:noFill/>
          </a:ln>
        </p:spPr>
      </p:pic>
      <p:pic>
        <p:nvPicPr>
          <p:cNvPr id="17" name="Bild 8"/>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0760" y="6355029"/>
            <a:ext cx="1787901" cy="458347"/>
          </a:xfrm>
          <a:prstGeom prst="rect">
            <a:avLst/>
          </a:prstGeom>
          <a:noFill/>
          <a:ln>
            <a:noFill/>
          </a:ln>
        </p:spPr>
      </p:pic>
    </p:spTree>
    <p:extLst>
      <p:ext uri="{BB962C8B-B14F-4D97-AF65-F5344CB8AC3E}">
        <p14:creationId xmlns:p14="http://schemas.microsoft.com/office/powerpoint/2010/main" val="212640409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Lst>
  <p:hf hdr="0" ftr="0" dt="0"/>
  <p:txStyles>
    <p:titleStyle>
      <a:lvl1pPr marL="0" indent="0" algn="l" defTabSz="914400" rtl="0" eaLnBrk="1" latinLnBrk="0" hangingPunct="1">
        <a:lnSpc>
          <a:spcPct val="110000"/>
        </a:lnSpc>
        <a:spcBef>
          <a:spcPct val="0"/>
        </a:spcBef>
        <a:spcAft>
          <a:spcPts val="0"/>
        </a:spcAft>
        <a:buNone/>
        <a:defRPr lang="de-DE" sz="2000" b="0" i="0" u="none" kern="1200" cap="none" spc="0" baseline="0" dirty="0">
          <a:solidFill>
            <a:srgbClr val="0055A1">
              <a:lumMod val="100000"/>
            </a:srgbClr>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rgbClr val="00549F"/>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rgbClr val="00549F"/>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rgbClr val="00549F"/>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27"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Tree>
    <p:extLst>
      <p:ext uri="{BB962C8B-B14F-4D97-AF65-F5344CB8AC3E}">
        <p14:creationId xmlns:p14="http://schemas.microsoft.com/office/powerpoint/2010/main" val="292131081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Lst>
  <p:hf hd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4.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8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23392" y="2708920"/>
            <a:ext cx="6552729" cy="602405"/>
          </a:xfrm>
        </p:spPr>
        <p:txBody>
          <a:bodyPr/>
          <a:lstStyle/>
          <a:p>
            <a:pPr>
              <a:lnSpc>
                <a:spcPct val="100000"/>
              </a:lnSpc>
            </a:pPr>
            <a:r>
              <a:rPr lang="de-DE" sz="2800" b="1" dirty="0" smtClean="0"/>
              <a:t>Herzlich Willkommen zum Workshop „Mit Vielfalt umgehen – </a:t>
            </a:r>
          </a:p>
          <a:p>
            <a:pPr>
              <a:lnSpc>
                <a:spcPct val="100000"/>
              </a:lnSpc>
              <a:spcBef>
                <a:spcPts val="0"/>
              </a:spcBef>
            </a:pPr>
            <a:r>
              <a:rPr lang="de-DE" sz="2800" b="1" dirty="0" err="1" smtClean="0"/>
              <a:t>Diversity</a:t>
            </a:r>
            <a:r>
              <a:rPr lang="de-DE" sz="2800" b="1" dirty="0" smtClean="0"/>
              <a:t>-Qualifikation für </a:t>
            </a:r>
          </a:p>
          <a:p>
            <a:pPr>
              <a:lnSpc>
                <a:spcPct val="100000"/>
              </a:lnSpc>
              <a:spcBef>
                <a:spcPts val="0"/>
              </a:spcBef>
            </a:pPr>
            <a:r>
              <a:rPr lang="de-DE" sz="2800" b="1" dirty="0" smtClean="0"/>
              <a:t>Führungskräfte von morgen“!</a:t>
            </a:r>
          </a:p>
          <a:p>
            <a:endParaRPr lang="de-DE" sz="1200" b="1" dirty="0"/>
          </a:p>
          <a:p>
            <a:r>
              <a:rPr lang="de-DE" sz="2800" dirty="0" smtClean="0"/>
              <a:t>Schön, dass Sie da sind! Wir starten gemeinsam um 13Uhr.</a:t>
            </a:r>
            <a:endParaRPr lang="de-DE" sz="2800" dirty="0"/>
          </a:p>
        </p:txBody>
      </p:sp>
    </p:spTree>
    <p:extLst>
      <p:ext uri="{BB962C8B-B14F-4D97-AF65-F5344CB8AC3E}">
        <p14:creationId xmlns:p14="http://schemas.microsoft.com/office/powerpoint/2010/main" val="389030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Dimension Ethnie</a:t>
            </a:r>
            <a:endParaRPr lang="de-DE" dirty="0"/>
          </a:p>
        </p:txBody>
      </p:sp>
      <p:sp>
        <p:nvSpPr>
          <p:cNvPr id="3" name="Rechteck 2"/>
          <p:cNvSpPr/>
          <p:nvPr/>
        </p:nvSpPr>
        <p:spPr>
          <a:xfrm>
            <a:off x="1271464" y="1027137"/>
            <a:ext cx="4700490" cy="2031325"/>
          </a:xfrm>
          <a:prstGeom prst="rect">
            <a:avLst/>
          </a:prstGeom>
        </p:spPr>
        <p:txBody>
          <a:bodyPr wrap="square">
            <a:spAutoFit/>
          </a:bodyPr>
          <a:lstStyle/>
          <a:p>
            <a:r>
              <a:rPr lang="de-DE" dirty="0"/>
              <a:t>Die Kantine soll ihr Angebot an die heterogene Belegschaft anpassen und befragt die Geschäftsführung nach den Bedarfen ihrer Belegschaft und realistische Lösungsmöglichkeiten. Im Team gibt es Christen, Hindi, Juden sowie Vegetarier und Veganer. </a:t>
            </a:r>
          </a:p>
        </p:txBody>
      </p:sp>
      <p:sp>
        <p:nvSpPr>
          <p:cNvPr id="12" name="Rechteck 11"/>
          <p:cNvSpPr/>
          <p:nvPr/>
        </p:nvSpPr>
        <p:spPr>
          <a:xfrm>
            <a:off x="6111727" y="1304135"/>
            <a:ext cx="4727848" cy="1200329"/>
          </a:xfrm>
          <a:prstGeom prst="rect">
            <a:avLst/>
          </a:prstGeom>
        </p:spPr>
        <p:txBody>
          <a:bodyPr wrap="square">
            <a:spAutoFit/>
          </a:bodyPr>
          <a:lstStyle/>
          <a:p>
            <a:pPr algn="r"/>
            <a:r>
              <a:rPr lang="de-DE" dirty="0" smtClean="0"/>
              <a:t>Ihr internationales Recruiting wirkt, aber dadurch sprechen in </a:t>
            </a:r>
            <a:r>
              <a:rPr lang="de-DE" dirty="0"/>
              <a:t>der Belegschaft </a:t>
            </a:r>
            <a:r>
              <a:rPr lang="de-DE" dirty="0" smtClean="0"/>
              <a:t>mittlerweile </a:t>
            </a:r>
            <a:r>
              <a:rPr lang="de-DE" dirty="0"/>
              <a:t>20% </a:t>
            </a:r>
            <a:r>
              <a:rPr lang="de-DE" dirty="0" smtClean="0"/>
              <a:t>Englisch </a:t>
            </a:r>
            <a:r>
              <a:rPr lang="de-DE" dirty="0"/>
              <a:t>und nur sehr gebrochen </a:t>
            </a:r>
            <a:r>
              <a:rPr lang="de-DE" dirty="0" smtClean="0"/>
              <a:t>Deutsch</a:t>
            </a:r>
            <a:r>
              <a:rPr lang="de-DE" dirty="0"/>
              <a:t>. </a:t>
            </a:r>
          </a:p>
        </p:txBody>
      </p:sp>
      <p:sp>
        <p:nvSpPr>
          <p:cNvPr id="13" name="Rechteck 12"/>
          <p:cNvSpPr/>
          <p:nvPr/>
        </p:nvSpPr>
        <p:spPr>
          <a:xfrm>
            <a:off x="1271464" y="3496113"/>
            <a:ext cx="4844505" cy="1200329"/>
          </a:xfrm>
          <a:prstGeom prst="rect">
            <a:avLst/>
          </a:prstGeom>
        </p:spPr>
        <p:txBody>
          <a:bodyPr wrap="square">
            <a:spAutoFit/>
          </a:bodyPr>
          <a:lstStyle/>
          <a:p>
            <a:r>
              <a:rPr lang="de-DE" dirty="0"/>
              <a:t>Einige Kundinnen und Kunden beschweren sich darüber, dass das Unternehmen das Tragen von Kopftüchern bei Mitarbeiterinnen im Service „erlaubt“ und „dadurch unterstützt“.</a:t>
            </a:r>
          </a:p>
        </p:txBody>
      </p:sp>
      <p:sp>
        <p:nvSpPr>
          <p:cNvPr id="14" name="Rechteck 13"/>
          <p:cNvSpPr/>
          <p:nvPr/>
        </p:nvSpPr>
        <p:spPr>
          <a:xfrm>
            <a:off x="6111727" y="3219114"/>
            <a:ext cx="4727848" cy="1754326"/>
          </a:xfrm>
          <a:prstGeom prst="rect">
            <a:avLst/>
          </a:prstGeom>
        </p:spPr>
        <p:txBody>
          <a:bodyPr wrap="square">
            <a:spAutoFit/>
          </a:bodyPr>
          <a:lstStyle/>
          <a:p>
            <a:pPr algn="r"/>
            <a:r>
              <a:rPr lang="de-DE" dirty="0"/>
              <a:t>Ein wichtiger Großkunde möchte mit der Geschäftsführung und dem Bereichsleiter während eines Geschäftsessens über neue Vertragsbedingungen sprechen. Der Termin liegt im Fastenmonat Ramadan des Bereichsleiters. </a:t>
            </a:r>
          </a:p>
        </p:txBody>
      </p:sp>
      <p:sp>
        <p:nvSpPr>
          <p:cNvPr id="15" name="Ellipse 14"/>
          <p:cNvSpPr/>
          <p:nvPr/>
        </p:nvSpPr>
        <p:spPr>
          <a:xfrm>
            <a:off x="321716" y="1580300"/>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t>1</a:t>
            </a:r>
            <a:endParaRPr lang="de-DE" sz="3600" b="1" dirty="0"/>
          </a:p>
        </p:txBody>
      </p:sp>
      <p:sp>
        <p:nvSpPr>
          <p:cNvPr id="16" name="Ellipse 15"/>
          <p:cNvSpPr/>
          <p:nvPr/>
        </p:nvSpPr>
        <p:spPr>
          <a:xfrm>
            <a:off x="321716" y="3772278"/>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3</a:t>
            </a:r>
          </a:p>
        </p:txBody>
      </p:sp>
      <p:sp>
        <p:nvSpPr>
          <p:cNvPr id="17" name="Ellipse 16"/>
          <p:cNvSpPr/>
          <p:nvPr/>
        </p:nvSpPr>
        <p:spPr>
          <a:xfrm>
            <a:off x="11082954" y="1580300"/>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2</a:t>
            </a:r>
          </a:p>
        </p:txBody>
      </p:sp>
      <p:sp>
        <p:nvSpPr>
          <p:cNvPr id="18" name="Ellipse 17"/>
          <p:cNvSpPr/>
          <p:nvPr/>
        </p:nvSpPr>
        <p:spPr>
          <a:xfrm>
            <a:off x="11082954" y="3772278"/>
            <a:ext cx="648000" cy="648000"/>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4</a:t>
            </a:r>
          </a:p>
        </p:txBody>
      </p:sp>
      <p:sp>
        <p:nvSpPr>
          <p:cNvPr id="19" name="Rechteck 18"/>
          <p:cNvSpPr/>
          <p:nvPr/>
        </p:nvSpPr>
        <p:spPr>
          <a:xfrm>
            <a:off x="266552" y="5134093"/>
            <a:ext cx="11593288" cy="860428"/>
          </a:xfrm>
          <a:prstGeom prst="rect">
            <a:avLst/>
          </a:prstGeom>
          <a:noFill/>
          <a:ln w="38100">
            <a:solidFill>
              <a:srgbClr val="97BF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807672" y="5364252"/>
            <a:ext cx="8581580" cy="400110"/>
          </a:xfrm>
          <a:prstGeom prst="rect">
            <a:avLst/>
          </a:prstGeom>
        </p:spPr>
        <p:txBody>
          <a:bodyPr wrap="none">
            <a:spAutoFit/>
          </a:bodyPr>
          <a:lstStyle/>
          <a:p>
            <a:r>
              <a:rPr lang="de-DE" sz="2000" dirty="0" smtClean="0">
                <a:latin typeface="Arial" panose="020B0604020202020204" pitchFamily="34" charset="0"/>
                <a:ea typeface="Calibri" panose="020F0502020204030204" pitchFamily="34" charset="0"/>
                <a:cs typeface="Arial" panose="020B0604020202020204" pitchFamily="34" charset="0"/>
              </a:rPr>
              <a:t>Wie gehen Sie als Vorgesetzte damit um? Was und wie entscheiden Sie?</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382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Dimension Ethnie</a:t>
            </a:r>
            <a:endParaRPr lang="de-DE" dirty="0"/>
          </a:p>
        </p:txBody>
      </p:sp>
      <p:sp>
        <p:nvSpPr>
          <p:cNvPr id="21" name="Inhaltsplatzhalter 1"/>
          <p:cNvSpPr txBox="1">
            <a:spLocks/>
          </p:cNvSpPr>
          <p:nvPr/>
        </p:nvSpPr>
        <p:spPr>
          <a:xfrm>
            <a:off x="2471205" y="3634150"/>
            <a:ext cx="3351989" cy="1166346"/>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1200"/>
              </a:spcAft>
              <a:buClr>
                <a:srgbClr val="97C01E"/>
              </a:buClr>
              <a:buSzPct val="200000"/>
              <a:buFont typeface="Calibri" pitchFamily="34" charset="0"/>
              <a:buBlip>
                <a:blip r:embed="rId3"/>
              </a:buBlip>
            </a:pPr>
            <a:r>
              <a:rPr lang="de-DE" dirty="0" smtClean="0">
                <a:solidFill>
                  <a:schemeClr val="tx1"/>
                </a:solidFill>
              </a:rPr>
              <a:t>Beschäftigungsfähigkeit</a:t>
            </a:r>
          </a:p>
          <a:p>
            <a:pPr>
              <a:spcAft>
                <a:spcPts val="1200"/>
              </a:spcAft>
              <a:buClr>
                <a:srgbClr val="97C01E"/>
              </a:buClr>
              <a:buSzPct val="200000"/>
              <a:buFont typeface="Calibri" pitchFamily="34" charset="0"/>
              <a:buBlip>
                <a:blip r:embed="rId3"/>
              </a:buBlip>
            </a:pPr>
            <a:r>
              <a:rPr lang="de-DE" dirty="0" smtClean="0">
                <a:solidFill>
                  <a:schemeClr val="tx1"/>
                </a:solidFill>
              </a:rPr>
              <a:t>Wissensverlust</a:t>
            </a:r>
            <a:endParaRPr lang="de-DE" dirty="0">
              <a:solidFill>
                <a:schemeClr val="tx1"/>
              </a:solidFill>
            </a:endParaRPr>
          </a:p>
        </p:txBody>
      </p:sp>
      <p:sp>
        <p:nvSpPr>
          <p:cNvPr id="22" name="Inhaltsplatzhalter 1"/>
          <p:cNvSpPr txBox="1">
            <a:spLocks/>
          </p:cNvSpPr>
          <p:nvPr/>
        </p:nvSpPr>
        <p:spPr>
          <a:xfrm>
            <a:off x="1082275" y="1791964"/>
            <a:ext cx="6694236" cy="1842186"/>
          </a:xfrm>
          <a:prstGeom prst="rect">
            <a:avLst/>
          </a:prstGeom>
        </p:spPr>
        <p:txBody>
          <a:bodyPr>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Clr>
                <a:srgbClr val="97C01E"/>
              </a:buClr>
              <a:buFont typeface="Calibri" pitchFamily="34" charset="0"/>
              <a:buNone/>
              <a:defRPr/>
            </a:pPr>
            <a:r>
              <a:rPr lang="de-DE" b="1" dirty="0" smtClean="0">
                <a:solidFill>
                  <a:schemeClr val="tx1"/>
                </a:solidFill>
              </a:rPr>
              <a:t>Diskussion</a:t>
            </a:r>
            <a:r>
              <a:rPr lang="de-DE" dirty="0" smtClean="0">
                <a:solidFill>
                  <a:schemeClr val="tx1"/>
                </a:solidFill>
              </a:rPr>
              <a:t>:</a:t>
            </a:r>
          </a:p>
          <a:p>
            <a:pPr marL="0" indent="0">
              <a:lnSpc>
                <a:spcPct val="150000"/>
              </a:lnSpc>
              <a:spcBef>
                <a:spcPts val="0"/>
              </a:spcBef>
              <a:buClr>
                <a:srgbClr val="97C01E"/>
              </a:buClr>
              <a:buFont typeface="Calibri" pitchFamily="34" charset="0"/>
              <a:buNone/>
              <a:defRPr/>
            </a:pPr>
            <a:r>
              <a:rPr lang="de-DE" dirty="0" smtClean="0">
                <a:solidFill>
                  <a:schemeClr val="tx1"/>
                </a:solidFill>
              </a:rPr>
              <a:t>Sammeln Sie im Team Ideen für Maßnahmen in Ihrem Unternehmen/Institut, mit denen Sie folgenden Herausforderungen begegnen können:</a:t>
            </a:r>
            <a:endParaRPr lang="de-DE" dirty="0">
              <a:solidFill>
                <a:schemeClr val="tx1"/>
              </a:solidFill>
            </a:endParaRPr>
          </a:p>
        </p:txBody>
      </p:sp>
      <p:pic>
        <p:nvPicPr>
          <p:cNvPr id="23" name="Grafik 22"/>
          <p:cNvPicPr>
            <a:picLocks noChangeAspect="1"/>
          </p:cNvPicPr>
          <p:nvPr/>
        </p:nvPicPr>
        <p:blipFill rotWithShape="1">
          <a:blip r:embed="rId4" cstate="print">
            <a:extLst>
              <a:ext uri="{28A0092B-C50C-407E-A947-70E740481C1C}">
                <a14:useLocalDpi xmlns:a14="http://schemas.microsoft.com/office/drawing/2010/main" val="0"/>
              </a:ext>
            </a:extLst>
          </a:blip>
          <a:srcRect l="33462" t="25850" r="34250" b="16400"/>
          <a:stretch/>
        </p:blipFill>
        <p:spPr>
          <a:xfrm>
            <a:off x="6816080" y="1916832"/>
            <a:ext cx="2952328" cy="3960440"/>
          </a:xfrm>
          <a:prstGeom prst="rect">
            <a:avLst/>
          </a:prstGeom>
        </p:spPr>
      </p:pic>
      <p:pic>
        <p:nvPicPr>
          <p:cNvPr id="4" name="Grafik 3"/>
          <p:cNvPicPr>
            <a:picLocks noChangeAspect="1"/>
          </p:cNvPicPr>
          <p:nvPr/>
        </p:nvPicPr>
        <p:blipFill rotWithShape="1">
          <a:blip r:embed="rId5">
            <a:clrChange>
              <a:clrFrom>
                <a:srgbClr val="FFFFFF"/>
              </a:clrFrom>
              <a:clrTo>
                <a:srgbClr val="FFFFFF">
                  <a:alpha val="0"/>
                </a:srgbClr>
              </a:clrTo>
            </a:clrChange>
          </a:blip>
          <a:srcRect l="30928" r="22187"/>
          <a:stretch/>
        </p:blipFill>
        <p:spPr>
          <a:xfrm>
            <a:off x="9480376" y="1124744"/>
            <a:ext cx="1872208" cy="3554276"/>
          </a:xfrm>
          <a:prstGeom prst="rect">
            <a:avLst/>
          </a:prstGeom>
        </p:spPr>
      </p:pic>
    </p:spTree>
    <p:extLst>
      <p:ext uri="{BB962C8B-B14F-4D97-AF65-F5344CB8AC3E}">
        <p14:creationId xmlns:p14="http://schemas.microsoft.com/office/powerpoint/2010/main" val="2178327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Abschluss</a:t>
            </a:r>
            <a:endParaRPr lang="de-DE" dirty="0"/>
          </a:p>
        </p:txBody>
      </p:sp>
      <p:sp>
        <p:nvSpPr>
          <p:cNvPr id="4" name="Textplatzhalter 3"/>
          <p:cNvSpPr>
            <a:spLocks noGrp="1"/>
          </p:cNvSpPr>
          <p:nvPr>
            <p:ph type="body" sz="quarter" idx="10"/>
          </p:nvPr>
        </p:nvSpPr>
        <p:spPr/>
        <p:txBody>
          <a:bodyPr/>
          <a:lstStyle/>
          <a:p>
            <a:r>
              <a:rPr lang="de-DE" dirty="0" smtClean="0"/>
              <a:t>Haben Sie noch Fragen oder Anmerkungen?</a:t>
            </a:r>
            <a:endParaRPr lang="de-DE" dirty="0"/>
          </a:p>
        </p:txBody>
      </p:sp>
      <p:pic>
        <p:nvPicPr>
          <p:cNvPr id="23" name="Grafik 22"/>
          <p:cNvPicPr>
            <a:picLocks noChangeAspect="1"/>
          </p:cNvPicPr>
          <p:nvPr/>
        </p:nvPicPr>
        <p:blipFill rotWithShape="1">
          <a:blip r:embed="rId3" cstate="print">
            <a:extLst>
              <a:ext uri="{28A0092B-C50C-407E-A947-70E740481C1C}">
                <a14:useLocalDpi xmlns:a14="http://schemas.microsoft.com/office/drawing/2010/main" val="0"/>
              </a:ext>
            </a:extLst>
          </a:blip>
          <a:srcRect l="37400" t="33200" r="20075" b="41600"/>
          <a:stretch/>
        </p:blipFill>
        <p:spPr>
          <a:xfrm>
            <a:off x="1487488" y="1484784"/>
            <a:ext cx="9145016" cy="4064451"/>
          </a:xfrm>
          <a:prstGeom prst="rect">
            <a:avLst/>
          </a:prstGeom>
        </p:spPr>
      </p:pic>
    </p:spTree>
    <p:extLst>
      <p:ext uri="{BB962C8B-B14F-4D97-AF65-F5344CB8AC3E}">
        <p14:creationId xmlns:p14="http://schemas.microsoft.com/office/powerpoint/2010/main" val="3684621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302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a:t>Organisatorisches</a:t>
            </a:r>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Zoom-Funktionalitäten</a:t>
            </a:r>
            <a:endParaRPr lang="de-DE" dirty="0"/>
          </a:p>
        </p:txBody>
      </p:sp>
      <p:sp>
        <p:nvSpPr>
          <p:cNvPr id="7" name="Inhaltsplatzhalter 4"/>
          <p:cNvSpPr txBox="1">
            <a:spLocks/>
          </p:cNvSpPr>
          <p:nvPr/>
        </p:nvSpPr>
        <p:spPr>
          <a:xfrm>
            <a:off x="527976" y="3036849"/>
            <a:ext cx="11129501" cy="3484870"/>
          </a:xfrm>
          <a:prstGeom prst="rect">
            <a:avLst/>
          </a:prstGeom>
        </p:spPr>
        <p:txBody>
          <a:bodyPr anchor="ctr">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Aft>
                <a:spcPts val="1800"/>
              </a:spcAft>
              <a:buFont typeface="+mj-lt"/>
              <a:buAutoNum type="arabicPeriod"/>
            </a:pPr>
            <a:r>
              <a:rPr lang="de-DE" sz="2200" dirty="0" smtClean="0"/>
              <a:t>zu Beginn bitte </a:t>
            </a:r>
            <a:r>
              <a:rPr lang="de-DE" sz="2200" b="1" dirty="0" smtClean="0"/>
              <a:t>alle Videos einschalten (freiwillig!)</a:t>
            </a:r>
            <a:endParaRPr lang="de-DE" sz="2200" dirty="0" smtClean="0"/>
          </a:p>
          <a:p>
            <a:pPr marL="457200" indent="-457200">
              <a:spcAft>
                <a:spcPts val="1800"/>
              </a:spcAft>
              <a:buFont typeface="+mj-lt"/>
              <a:buAutoNum type="arabicPeriod"/>
            </a:pPr>
            <a:r>
              <a:rPr lang="de-DE" sz="2200" dirty="0" smtClean="0"/>
              <a:t>Um sich zu Wort zu melden, bitte </a:t>
            </a:r>
            <a:r>
              <a:rPr lang="de-DE" sz="2200" b="1" dirty="0" smtClean="0"/>
              <a:t>Mikrofon </a:t>
            </a:r>
            <a:r>
              <a:rPr lang="de-DE" sz="2200" dirty="0" smtClean="0"/>
              <a:t>eigenständig anschalten</a:t>
            </a:r>
          </a:p>
          <a:p>
            <a:pPr marL="457200" indent="-457200">
              <a:spcAft>
                <a:spcPts val="1800"/>
              </a:spcAft>
              <a:buFont typeface="+mj-lt"/>
              <a:buAutoNum type="arabicPeriod"/>
            </a:pPr>
            <a:r>
              <a:rPr lang="de-DE" sz="2200" dirty="0" smtClean="0"/>
              <a:t>bei Fragen ans Plenum z.B. zu Verständlichkeit (bzgl. Ton-/Videoqualität) bitte </a:t>
            </a:r>
            <a:r>
              <a:rPr lang="de-DE" sz="2200" b="1" dirty="0" smtClean="0"/>
              <a:t>Reaktion „Daumen hoch“ </a:t>
            </a:r>
            <a:r>
              <a:rPr lang="de-DE" sz="2200" dirty="0" smtClean="0"/>
              <a:t>oder den </a:t>
            </a:r>
            <a:r>
              <a:rPr lang="de-DE" sz="2200" b="1" dirty="0" smtClean="0"/>
              <a:t>Chat</a:t>
            </a:r>
            <a:r>
              <a:rPr lang="de-DE" sz="2200" dirty="0" smtClean="0"/>
              <a:t> nutzen</a:t>
            </a:r>
          </a:p>
          <a:p>
            <a:pPr marL="457200" indent="-457200">
              <a:spcAft>
                <a:spcPts val="600"/>
              </a:spcAft>
              <a:buFont typeface="+mj-lt"/>
              <a:buAutoNum type="arabicPeriod"/>
            </a:pPr>
            <a:r>
              <a:rPr lang="de-DE" sz="2200" dirty="0" smtClean="0"/>
              <a:t>Nutzung von </a:t>
            </a:r>
            <a:r>
              <a:rPr lang="de-DE" sz="2200" b="1" dirty="0" err="1" smtClean="0"/>
              <a:t>Breakout</a:t>
            </a:r>
            <a:r>
              <a:rPr lang="de-DE" sz="2200" b="1" dirty="0" smtClean="0"/>
              <a:t> Sessions </a:t>
            </a:r>
            <a:r>
              <a:rPr lang="de-DE" sz="2200" dirty="0" smtClean="0"/>
              <a:t>zur Kleingruppenarbeit</a:t>
            </a:r>
          </a:p>
          <a:p>
            <a:pPr marL="457200" indent="-457200">
              <a:buFont typeface="+mj-lt"/>
              <a:buAutoNum type="arabicPeriod"/>
            </a:pPr>
            <a:r>
              <a:rPr lang="de-DE" sz="2200" dirty="0" smtClean="0"/>
              <a:t>Freigeben des eigenen Bildschirms</a:t>
            </a:r>
            <a:endParaRPr lang="de-DE" sz="2200" dirty="0"/>
          </a:p>
        </p:txBody>
      </p:sp>
      <p:pic>
        <p:nvPicPr>
          <p:cNvPr id="8" name="Grafik 7">
            <a:extLst>
              <a:ext uri="{FF2B5EF4-FFF2-40B4-BE49-F238E27FC236}">
                <a16:creationId xmlns:a16="http://schemas.microsoft.com/office/drawing/2014/main" id="{2659A91F-E1CD-2D4B-883A-41DC283056E9}"/>
              </a:ext>
            </a:extLst>
          </p:cNvPr>
          <p:cNvPicPr>
            <a:picLocks noChangeAspect="1"/>
          </p:cNvPicPr>
          <p:nvPr/>
        </p:nvPicPr>
        <p:blipFill rotWithShape="1">
          <a:blip r:embed="rId3"/>
          <a:srcRect t="89855"/>
          <a:stretch/>
        </p:blipFill>
        <p:spPr>
          <a:xfrm>
            <a:off x="0" y="1904891"/>
            <a:ext cx="12192000" cy="948045"/>
          </a:xfrm>
          <a:prstGeom prst="rect">
            <a:avLst/>
          </a:prstGeom>
        </p:spPr>
      </p:pic>
      <p:sp>
        <p:nvSpPr>
          <p:cNvPr id="9" name="Pfeil nach rechts 8">
            <a:extLst>
              <a:ext uri="{FF2B5EF4-FFF2-40B4-BE49-F238E27FC236}">
                <a16:creationId xmlns:a16="http://schemas.microsoft.com/office/drawing/2014/main" id="{E9BAF77A-DB3C-BE43-A2FE-588BF4D37A8B}"/>
              </a:ext>
            </a:extLst>
          </p:cNvPr>
          <p:cNvSpPr/>
          <p:nvPr/>
        </p:nvSpPr>
        <p:spPr>
          <a:xfrm rot="7690824">
            <a:off x="1536552" y="1349389"/>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95F31CF9-D747-904D-A226-3C5B55C6E725}"/>
              </a:ext>
            </a:extLst>
          </p:cNvPr>
          <p:cNvSpPr/>
          <p:nvPr/>
        </p:nvSpPr>
        <p:spPr>
          <a:xfrm rot="7690824">
            <a:off x="5851220" y="1349390"/>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D646F72B-B738-2248-9B5A-B14B674BB83D}"/>
              </a:ext>
            </a:extLst>
          </p:cNvPr>
          <p:cNvSpPr/>
          <p:nvPr/>
        </p:nvSpPr>
        <p:spPr>
          <a:xfrm rot="7690824">
            <a:off x="301643" y="1349389"/>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BEE78A9F-0D5E-5C44-88AF-0956203DCA1E}"/>
              </a:ext>
            </a:extLst>
          </p:cNvPr>
          <p:cNvSpPr/>
          <p:nvPr/>
        </p:nvSpPr>
        <p:spPr>
          <a:xfrm rot="7690824">
            <a:off x="9744564" y="1349633"/>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95F31CF9-D747-904D-A226-3C5B55C6E725}"/>
              </a:ext>
            </a:extLst>
          </p:cNvPr>
          <p:cNvSpPr/>
          <p:nvPr/>
        </p:nvSpPr>
        <p:spPr>
          <a:xfrm rot="7690824">
            <a:off x="8649059" y="1425491"/>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762885" y="1402467"/>
            <a:ext cx="507122" cy="830997"/>
          </a:xfrm>
          <a:prstGeom prst="rect">
            <a:avLst/>
          </a:prstGeom>
          <a:noFill/>
        </p:spPr>
        <p:txBody>
          <a:bodyPr wrap="square" rtlCol="0">
            <a:spAutoFit/>
          </a:bodyPr>
          <a:lstStyle/>
          <a:p>
            <a:pPr algn="ctr"/>
            <a:r>
              <a:rPr lang="de-DE" sz="4800" b="1" dirty="0" smtClean="0"/>
              <a:t>1</a:t>
            </a:r>
            <a:endParaRPr lang="de-DE" sz="4800" b="1" dirty="0"/>
          </a:p>
        </p:txBody>
      </p:sp>
      <p:sp>
        <p:nvSpPr>
          <p:cNvPr id="14" name="Textfeld 13"/>
          <p:cNvSpPr txBox="1"/>
          <p:nvPr/>
        </p:nvSpPr>
        <p:spPr>
          <a:xfrm>
            <a:off x="527976" y="1402467"/>
            <a:ext cx="507122" cy="830997"/>
          </a:xfrm>
          <a:prstGeom prst="rect">
            <a:avLst/>
          </a:prstGeom>
          <a:noFill/>
        </p:spPr>
        <p:txBody>
          <a:bodyPr wrap="square" rtlCol="0">
            <a:spAutoFit/>
          </a:bodyPr>
          <a:lstStyle/>
          <a:p>
            <a:pPr algn="ctr"/>
            <a:r>
              <a:rPr lang="de-DE" sz="4800" b="1" dirty="0"/>
              <a:t>2</a:t>
            </a:r>
          </a:p>
        </p:txBody>
      </p:sp>
      <p:sp>
        <p:nvSpPr>
          <p:cNvPr id="15" name="Textfeld 14"/>
          <p:cNvSpPr txBox="1"/>
          <p:nvPr/>
        </p:nvSpPr>
        <p:spPr>
          <a:xfrm>
            <a:off x="6076948" y="1402467"/>
            <a:ext cx="507122" cy="830997"/>
          </a:xfrm>
          <a:prstGeom prst="rect">
            <a:avLst/>
          </a:prstGeom>
          <a:noFill/>
        </p:spPr>
        <p:txBody>
          <a:bodyPr wrap="square" rtlCol="0">
            <a:spAutoFit/>
          </a:bodyPr>
          <a:lstStyle/>
          <a:p>
            <a:pPr algn="ctr"/>
            <a:r>
              <a:rPr lang="de-DE" sz="4800" b="1" dirty="0"/>
              <a:t>3</a:t>
            </a:r>
          </a:p>
        </p:txBody>
      </p:sp>
      <p:sp>
        <p:nvSpPr>
          <p:cNvPr id="16" name="Textfeld 15"/>
          <p:cNvSpPr txBox="1"/>
          <p:nvPr/>
        </p:nvSpPr>
        <p:spPr>
          <a:xfrm>
            <a:off x="9970294" y="1402467"/>
            <a:ext cx="507122" cy="830997"/>
          </a:xfrm>
          <a:prstGeom prst="rect">
            <a:avLst/>
          </a:prstGeom>
          <a:noFill/>
        </p:spPr>
        <p:txBody>
          <a:bodyPr wrap="square" rtlCol="0">
            <a:spAutoFit/>
          </a:bodyPr>
          <a:lstStyle/>
          <a:p>
            <a:pPr algn="ctr"/>
            <a:r>
              <a:rPr lang="de-DE" sz="4800" b="1" dirty="0"/>
              <a:t>3</a:t>
            </a:r>
          </a:p>
        </p:txBody>
      </p:sp>
      <p:sp>
        <p:nvSpPr>
          <p:cNvPr id="18" name="Textfeld 17"/>
          <p:cNvSpPr txBox="1"/>
          <p:nvPr/>
        </p:nvSpPr>
        <p:spPr>
          <a:xfrm>
            <a:off x="8907261" y="1402712"/>
            <a:ext cx="507122" cy="830997"/>
          </a:xfrm>
          <a:prstGeom prst="rect">
            <a:avLst/>
          </a:prstGeom>
          <a:noFill/>
        </p:spPr>
        <p:txBody>
          <a:bodyPr wrap="square" rtlCol="0">
            <a:spAutoFit/>
          </a:bodyPr>
          <a:lstStyle/>
          <a:p>
            <a:pPr algn="ctr"/>
            <a:r>
              <a:rPr lang="de-DE" sz="4800" b="1" dirty="0" smtClean="0"/>
              <a:t>4</a:t>
            </a:r>
            <a:endParaRPr lang="de-DE" sz="4800" b="1" dirty="0"/>
          </a:p>
        </p:txBody>
      </p:sp>
      <p:sp>
        <p:nvSpPr>
          <p:cNvPr id="17" name="Pfeil nach rechts 16">
            <a:extLst>
              <a:ext uri="{FF2B5EF4-FFF2-40B4-BE49-F238E27FC236}">
                <a16:creationId xmlns:a16="http://schemas.microsoft.com/office/drawing/2014/main" id="{95F31CF9-D747-904D-A226-3C5B55C6E725}"/>
              </a:ext>
            </a:extLst>
          </p:cNvPr>
          <p:cNvSpPr/>
          <p:nvPr/>
        </p:nvSpPr>
        <p:spPr>
          <a:xfrm rot="7690824">
            <a:off x="6866847" y="1425246"/>
            <a:ext cx="959789" cy="887895"/>
          </a:xfrm>
          <a:prstGeom prst="rightArrow">
            <a:avLst/>
          </a:prstGeom>
          <a:solidFill>
            <a:srgbClr val="98C01D"/>
          </a:solidFill>
          <a:ln>
            <a:solidFill>
              <a:srgbClr val="98C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7125049" y="1402467"/>
            <a:ext cx="507122" cy="830997"/>
          </a:xfrm>
          <a:prstGeom prst="rect">
            <a:avLst/>
          </a:prstGeom>
          <a:noFill/>
        </p:spPr>
        <p:txBody>
          <a:bodyPr wrap="square" rtlCol="0">
            <a:spAutoFit/>
          </a:bodyPr>
          <a:lstStyle/>
          <a:p>
            <a:pPr algn="ctr"/>
            <a:r>
              <a:rPr lang="de-DE" sz="4800" b="1" dirty="0" smtClean="0"/>
              <a:t>5</a:t>
            </a:r>
            <a:endParaRPr lang="de-DE" sz="4800" b="1" dirty="0"/>
          </a:p>
        </p:txBody>
      </p:sp>
    </p:spTree>
    <p:extLst>
      <p:ext uri="{BB962C8B-B14F-4D97-AF65-F5344CB8AC3E}">
        <p14:creationId xmlns:p14="http://schemas.microsoft.com/office/powerpoint/2010/main" val="73403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a:t>Organisatorisches</a:t>
            </a:r>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Zoom-Funktionalitäten</a:t>
            </a:r>
            <a:endParaRPr lang="de-DE" dirty="0"/>
          </a:p>
        </p:txBody>
      </p:sp>
      <p:sp>
        <p:nvSpPr>
          <p:cNvPr id="17" name="Inhaltsplatzhalter 4"/>
          <p:cNvSpPr txBox="1">
            <a:spLocks/>
          </p:cNvSpPr>
          <p:nvPr/>
        </p:nvSpPr>
        <p:spPr>
          <a:xfrm>
            <a:off x="143339" y="1181100"/>
            <a:ext cx="11905321" cy="4994411"/>
          </a:xfrm>
          <a:prstGeom prst="rect">
            <a:avLst/>
          </a:prstGeom>
        </p:spPr>
        <p:txBody>
          <a:bodyPr anchor="t">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de-DE" sz="2100" dirty="0" smtClean="0"/>
              <a:t>bei Freigabe eines Bildschirms oder eines Whiteboards: Möglichkeit zur Annotation durch alle Teilnehmenden</a:t>
            </a:r>
          </a:p>
          <a:p>
            <a:pPr>
              <a:spcAft>
                <a:spcPts val="1800"/>
              </a:spcAft>
            </a:pPr>
            <a:r>
              <a:rPr lang="de-DE" sz="2100" dirty="0" smtClean="0"/>
              <a:t>Öffnung der zugehörigen Tools mittels „Optionen anzeigen“ am oberen Bildschirmrand &amp; „Kommentieren“</a:t>
            </a:r>
          </a:p>
          <a:p>
            <a:pPr>
              <a:spcAft>
                <a:spcPts val="1800"/>
              </a:spcAft>
            </a:pPr>
            <a:endParaRPr lang="de-DE" sz="2100" dirty="0" smtClean="0"/>
          </a:p>
          <a:p>
            <a:pPr>
              <a:spcAft>
                <a:spcPts val="1800"/>
              </a:spcAft>
            </a:pPr>
            <a:endParaRPr lang="de-DE" sz="1400" dirty="0" smtClean="0"/>
          </a:p>
          <a:p>
            <a:pPr>
              <a:spcAft>
                <a:spcPts val="1800"/>
              </a:spcAft>
            </a:pPr>
            <a:r>
              <a:rPr lang="de-DE" sz="2100" dirty="0" smtClean="0"/>
              <a:t>Auswahl an verschiedenen Annotationstools wie Texteingabe per Tastatur, Zeichnen (per Maus oder Stift) oder Farbauswahl</a:t>
            </a:r>
          </a:p>
          <a:p>
            <a:pPr>
              <a:spcAft>
                <a:spcPts val="1800"/>
              </a:spcAft>
            </a:pPr>
            <a:endParaRPr lang="de-DE" sz="1600" dirty="0" smtClean="0"/>
          </a:p>
          <a:p>
            <a:pPr>
              <a:spcAft>
                <a:spcPts val="1800"/>
              </a:spcAft>
            </a:pPr>
            <a:r>
              <a:rPr lang="de-DE" sz="2100" dirty="0" smtClean="0"/>
              <a:t>Möglichkeit der Speicherung der Annotationen bzw. des Whiteboards z.B. zur Dokumentation</a:t>
            </a:r>
            <a:endParaRPr lang="de-DE" sz="1900" dirty="0" smtClean="0"/>
          </a:p>
        </p:txBody>
      </p:sp>
      <p:pic>
        <p:nvPicPr>
          <p:cNvPr id="19" name="Grafik 18"/>
          <p:cNvPicPr>
            <a:picLocks noChangeAspect="1"/>
          </p:cNvPicPr>
          <p:nvPr/>
        </p:nvPicPr>
        <p:blipFill rotWithShape="1">
          <a:blip r:embed="rId3"/>
          <a:srcRect l="8552" t="66230" r="12784" b="327"/>
          <a:stretch/>
        </p:blipFill>
        <p:spPr>
          <a:xfrm>
            <a:off x="3428998" y="5097203"/>
            <a:ext cx="5334000" cy="371475"/>
          </a:xfrm>
          <a:prstGeom prst="rect">
            <a:avLst/>
          </a:prstGeom>
        </p:spPr>
      </p:pic>
      <p:pic>
        <p:nvPicPr>
          <p:cNvPr id="20" name="Grafik 19"/>
          <p:cNvPicPr>
            <a:picLocks noChangeAspect="1"/>
          </p:cNvPicPr>
          <p:nvPr/>
        </p:nvPicPr>
        <p:blipFill>
          <a:blip r:embed="rId4"/>
          <a:stretch>
            <a:fillRect/>
          </a:stretch>
        </p:blipFill>
        <p:spPr>
          <a:xfrm>
            <a:off x="3221651" y="2697114"/>
            <a:ext cx="4434241" cy="1483668"/>
          </a:xfrm>
          <a:prstGeom prst="rect">
            <a:avLst/>
          </a:prstGeom>
        </p:spPr>
      </p:pic>
    </p:spTree>
    <p:extLst>
      <p:ext uri="{BB962C8B-B14F-4D97-AF65-F5344CB8AC3E}">
        <p14:creationId xmlns:p14="http://schemas.microsoft.com/office/powerpoint/2010/main" val="352239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Einstieg</a:t>
            </a:r>
            <a:endParaRPr lang="de-DE" dirty="0"/>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a:t>Vorstellungsrunde</a:t>
            </a:r>
          </a:p>
        </p:txBody>
      </p:sp>
      <p:sp>
        <p:nvSpPr>
          <p:cNvPr id="3" name="Inhaltsplatzhalter 1">
            <a:extLst>
              <a:ext uri="{FF2B5EF4-FFF2-40B4-BE49-F238E27FC236}">
                <a16:creationId xmlns:a16="http://schemas.microsoft.com/office/drawing/2014/main" id="{B000DA6A-B206-44E0-8CE4-D724914E4606}"/>
              </a:ext>
            </a:extLst>
          </p:cNvPr>
          <p:cNvSpPr txBox="1">
            <a:spLocks/>
          </p:cNvSpPr>
          <p:nvPr/>
        </p:nvSpPr>
        <p:spPr>
          <a:xfrm>
            <a:off x="767408" y="1556792"/>
            <a:ext cx="5040560" cy="3888432"/>
          </a:xfrm>
          <a:prstGeom prst="rect">
            <a:avLst/>
          </a:prstGeom>
        </p:spPr>
        <p:txBody>
          <a:bodyPr>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spcAft>
                <a:spcPts val="1800"/>
              </a:spcAft>
              <a:buClr>
                <a:srgbClr val="97C01E"/>
              </a:buClr>
              <a:buFont typeface="Arial" panose="020B0604020202020204" pitchFamily="34" charset="0"/>
              <a:buChar char="•"/>
              <a:defRPr/>
            </a:pPr>
            <a:r>
              <a:rPr lang="de-DE" sz="2000" dirty="0" smtClean="0">
                <a:solidFill>
                  <a:schemeClr val="tx1"/>
                </a:solidFill>
              </a:rPr>
              <a:t>Stellen Sie sich kurz zu folgenden Aspekten vor:</a:t>
            </a:r>
          </a:p>
          <a:p>
            <a:pPr marL="685800" lvl="1">
              <a:spcBef>
                <a:spcPts val="600"/>
              </a:spcBef>
              <a:spcAft>
                <a:spcPts val="1800"/>
              </a:spcAft>
              <a:buClr>
                <a:srgbClr val="97C01E"/>
              </a:buClr>
              <a:buFont typeface="Arial" panose="020B0604020202020204" pitchFamily="34" charset="0"/>
              <a:buChar char="•"/>
              <a:defRPr/>
            </a:pPr>
            <a:r>
              <a:rPr lang="de-DE" sz="1900" dirty="0" smtClean="0">
                <a:solidFill>
                  <a:schemeClr val="tx1"/>
                </a:solidFill>
                <a:sym typeface="Wingdings" panose="05000000000000000000" pitchFamily="2" charset="2"/>
              </a:rPr>
              <a:t>Name</a:t>
            </a:r>
          </a:p>
          <a:p>
            <a:pPr marL="685800" lvl="1">
              <a:spcBef>
                <a:spcPts val="600"/>
              </a:spcBef>
              <a:spcAft>
                <a:spcPts val="1800"/>
              </a:spcAft>
              <a:buClr>
                <a:srgbClr val="97C01E"/>
              </a:buClr>
              <a:buFont typeface="Arial" panose="020B0604020202020204" pitchFamily="34" charset="0"/>
              <a:buChar char="•"/>
              <a:defRPr/>
            </a:pPr>
            <a:r>
              <a:rPr lang="de-DE" sz="1900" dirty="0" smtClean="0">
                <a:solidFill>
                  <a:schemeClr val="tx1"/>
                </a:solidFill>
                <a:sym typeface="Wingdings" panose="05000000000000000000" pitchFamily="2" charset="2"/>
              </a:rPr>
              <a:t>Fachlicher Hintergrund</a:t>
            </a:r>
          </a:p>
          <a:p>
            <a:pPr marL="685800" lvl="1">
              <a:spcBef>
                <a:spcPts val="600"/>
              </a:spcBef>
              <a:spcAft>
                <a:spcPts val="1800"/>
              </a:spcAft>
              <a:buClr>
                <a:srgbClr val="97C01E"/>
              </a:buClr>
              <a:buFont typeface="Arial" panose="020B0604020202020204" pitchFamily="34" charset="0"/>
              <a:buChar char="•"/>
              <a:defRPr/>
            </a:pPr>
            <a:r>
              <a:rPr lang="de-DE" sz="1900" dirty="0" smtClean="0">
                <a:solidFill>
                  <a:schemeClr val="tx1"/>
                </a:solidFill>
                <a:sym typeface="Wingdings" panose="05000000000000000000" pitchFamily="2" charset="2"/>
              </a:rPr>
              <a:t>Erfahrungen mit </a:t>
            </a:r>
            <a:r>
              <a:rPr lang="de-DE" sz="1900" dirty="0" err="1" smtClean="0">
                <a:solidFill>
                  <a:schemeClr val="tx1"/>
                </a:solidFill>
                <a:sym typeface="Wingdings" panose="05000000000000000000" pitchFamily="2" charset="2"/>
              </a:rPr>
              <a:t>Diversity</a:t>
            </a:r>
            <a:endParaRPr lang="de-DE" sz="2000" dirty="0" smtClean="0">
              <a:solidFill>
                <a:schemeClr val="tx1"/>
              </a:solidFill>
            </a:endParaRPr>
          </a:p>
          <a:p>
            <a:pPr marL="285750" indent="-285750">
              <a:spcBef>
                <a:spcPts val="600"/>
              </a:spcBef>
              <a:spcAft>
                <a:spcPts val="1800"/>
              </a:spcAft>
              <a:buClr>
                <a:srgbClr val="97C01E"/>
              </a:buClr>
              <a:buFont typeface="Arial" panose="020B0604020202020204" pitchFamily="34" charset="0"/>
              <a:buChar char="•"/>
              <a:defRPr/>
            </a:pPr>
            <a:r>
              <a:rPr lang="de-DE" sz="2000" dirty="0" smtClean="0">
                <a:solidFill>
                  <a:schemeClr val="tx1"/>
                </a:solidFill>
              </a:rPr>
              <a:t>Nennen Sie uns dabei auch Ihre Erwartungen an das Seminar. </a:t>
            </a:r>
            <a:endParaRPr lang="de-DE" sz="2000" dirty="0">
              <a:solidFill>
                <a:schemeClr val="tx1"/>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981" y="978682"/>
            <a:ext cx="7294932" cy="5157192"/>
          </a:xfrm>
          <a:prstGeom prst="rect">
            <a:avLst/>
          </a:prstGeom>
        </p:spPr>
      </p:pic>
    </p:spTree>
    <p:extLst>
      <p:ext uri="{BB962C8B-B14F-4D97-AF65-F5344CB8AC3E}">
        <p14:creationId xmlns:p14="http://schemas.microsoft.com/office/powerpoint/2010/main" val="167750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Einstieg</a:t>
            </a:r>
            <a:endParaRPr lang="de-DE" dirty="0"/>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Definition </a:t>
            </a:r>
            <a:r>
              <a:rPr lang="de-DE" dirty="0" err="1" smtClean="0"/>
              <a:t>Diversity</a:t>
            </a:r>
            <a:endParaRPr lang="de-DE" dirty="0"/>
          </a:p>
        </p:txBody>
      </p:sp>
      <p:pic>
        <p:nvPicPr>
          <p:cNvPr id="4" name="Grafik 3"/>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1802" b="2399"/>
          <a:stretch/>
        </p:blipFill>
        <p:spPr>
          <a:xfrm>
            <a:off x="3267882" y="706060"/>
            <a:ext cx="5951452" cy="5752618"/>
          </a:xfrm>
          <a:prstGeom prst="rect">
            <a:avLst/>
          </a:prstGeom>
        </p:spPr>
      </p:pic>
      <p:sp>
        <p:nvSpPr>
          <p:cNvPr id="5" name="Legende mit Linie 2 4"/>
          <p:cNvSpPr/>
          <p:nvPr/>
        </p:nvSpPr>
        <p:spPr bwMode="auto">
          <a:xfrm>
            <a:off x="621156" y="4015764"/>
            <a:ext cx="1822419" cy="1562100"/>
          </a:xfrm>
          <a:prstGeom prst="borderCallout2">
            <a:avLst>
              <a:gd name="adj1" fmla="val -19310"/>
              <a:gd name="adj2" fmla="val 287211"/>
              <a:gd name="adj3" fmla="val 27377"/>
              <a:gd name="adj4" fmla="val 141563"/>
              <a:gd name="adj5" fmla="val 51355"/>
              <a:gd name="adj6" fmla="val 100587"/>
            </a:avLst>
          </a:prstGeom>
          <a:noFill/>
          <a:ln w="50800" cap="flat" cmpd="sng" algn="ctr">
            <a:solidFill>
              <a:srgbClr val="98C11D"/>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Persönlichkeit</a:t>
            </a:r>
          </a:p>
          <a:p>
            <a:pPr algn="ctr"/>
            <a:r>
              <a:rPr lang="de-DE" sz="1600" dirty="0">
                <a:solidFill>
                  <a:srgbClr val="4D4D4D"/>
                </a:solidFill>
              </a:rPr>
              <a:t>all jene Aspekte einer Person, die als "persönlicher Stil" bezeichnet werden können</a:t>
            </a:r>
          </a:p>
        </p:txBody>
      </p:sp>
      <p:sp>
        <p:nvSpPr>
          <p:cNvPr id="7" name="Legende mit Linie 2 6"/>
          <p:cNvSpPr/>
          <p:nvPr/>
        </p:nvSpPr>
        <p:spPr bwMode="auto">
          <a:xfrm>
            <a:off x="625358" y="1198144"/>
            <a:ext cx="2089364" cy="2323884"/>
          </a:xfrm>
          <a:prstGeom prst="borderCallout2">
            <a:avLst>
              <a:gd name="adj1" fmla="val 47323"/>
              <a:gd name="adj2" fmla="val 100690"/>
              <a:gd name="adj3" fmla="val 59495"/>
              <a:gd name="adj4" fmla="val 122968"/>
              <a:gd name="adj5" fmla="val 60617"/>
              <a:gd name="adj6" fmla="val 244596"/>
            </a:avLst>
          </a:prstGeom>
          <a:noFill/>
          <a:ln w="50800" cap="flat" cmpd="sng" algn="ctr">
            <a:solidFill>
              <a:srgbClr val="98C11D"/>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Innere Dimension</a:t>
            </a:r>
          </a:p>
          <a:p>
            <a:pPr algn="ctr"/>
            <a:r>
              <a:rPr lang="de-DE" sz="1600" dirty="0">
                <a:solidFill>
                  <a:srgbClr val="4D4D4D"/>
                </a:solidFill>
              </a:rPr>
              <a:t>vom Individuum relativ unveränderbar, werden in entsprechenden Gleichbehandlungs-Gesetzen berücksichtigt</a:t>
            </a:r>
          </a:p>
        </p:txBody>
      </p:sp>
      <p:sp>
        <p:nvSpPr>
          <p:cNvPr id="8" name="Legende mit Linie 2 7"/>
          <p:cNvSpPr/>
          <p:nvPr/>
        </p:nvSpPr>
        <p:spPr bwMode="auto">
          <a:xfrm>
            <a:off x="9842840" y="3445325"/>
            <a:ext cx="1885752" cy="1562100"/>
          </a:xfrm>
          <a:prstGeom prst="borderCallout2">
            <a:avLst>
              <a:gd name="adj1" fmla="val 8902"/>
              <a:gd name="adj2" fmla="val -93088"/>
              <a:gd name="adj3" fmla="val 21858"/>
              <a:gd name="adj4" fmla="val -51742"/>
              <a:gd name="adj5" fmla="val 45433"/>
              <a:gd name="adj6" fmla="val 20"/>
            </a:avLst>
          </a:prstGeom>
          <a:noFill/>
          <a:ln w="50800" cap="flat" cmpd="sng" algn="ctr">
            <a:solidFill>
              <a:srgbClr val="98C11D"/>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Äußere Dimension</a:t>
            </a:r>
          </a:p>
          <a:p>
            <a:pPr algn="ctr"/>
            <a:r>
              <a:rPr lang="de-DE" sz="1600" dirty="0">
                <a:solidFill>
                  <a:srgbClr val="4D4D4D"/>
                </a:solidFill>
              </a:rPr>
              <a:t>zeichnet sich durch Veränderbarkeit aus</a:t>
            </a:r>
          </a:p>
        </p:txBody>
      </p:sp>
      <p:sp>
        <p:nvSpPr>
          <p:cNvPr id="9" name="Legende mit Linie 2 8"/>
          <p:cNvSpPr/>
          <p:nvPr/>
        </p:nvSpPr>
        <p:spPr bwMode="auto">
          <a:xfrm>
            <a:off x="9201416" y="1141845"/>
            <a:ext cx="2520280" cy="1676468"/>
          </a:xfrm>
          <a:prstGeom prst="borderCallout2">
            <a:avLst>
              <a:gd name="adj1" fmla="val 14593"/>
              <a:gd name="adj2" fmla="val -61201"/>
              <a:gd name="adj3" fmla="val 26655"/>
              <a:gd name="adj4" fmla="val -23006"/>
              <a:gd name="adj5" fmla="val 48502"/>
              <a:gd name="adj6" fmla="val -826"/>
            </a:avLst>
          </a:prstGeom>
          <a:noFill/>
          <a:ln w="50800" cap="flat" cmpd="sng" algn="ctr">
            <a:solidFill>
              <a:srgbClr val="98C11D"/>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Organisationale Dimension</a:t>
            </a:r>
          </a:p>
          <a:p>
            <a:pPr algn="ctr"/>
            <a:r>
              <a:rPr lang="de-DE" sz="1600" dirty="0">
                <a:solidFill>
                  <a:srgbClr val="4D4D4D"/>
                </a:solidFill>
              </a:rPr>
              <a:t>ist durch die Art der Zugehörigkeit innerhalb einer Institution oder Organisation bestimmt</a:t>
            </a:r>
          </a:p>
        </p:txBody>
      </p:sp>
    </p:spTree>
    <p:extLst>
      <p:ext uri="{BB962C8B-B14F-4D97-AF65-F5344CB8AC3E}">
        <p14:creationId xmlns:p14="http://schemas.microsoft.com/office/powerpoint/2010/main" val="32972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Einstieg</a:t>
            </a:r>
            <a:endParaRPr lang="de-DE" dirty="0"/>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Definition </a:t>
            </a:r>
            <a:r>
              <a:rPr lang="de-DE" dirty="0" err="1" smtClean="0"/>
              <a:t>Diversity</a:t>
            </a:r>
            <a:endParaRPr lang="de-DE" dirty="0"/>
          </a:p>
        </p:txBody>
      </p:sp>
      <p:sp>
        <p:nvSpPr>
          <p:cNvPr id="10" name="Abgerundete rechteckige Legende 9"/>
          <p:cNvSpPr/>
          <p:nvPr/>
        </p:nvSpPr>
        <p:spPr bwMode="auto">
          <a:xfrm>
            <a:off x="2470825" y="975755"/>
            <a:ext cx="3512127" cy="1911509"/>
          </a:xfrm>
          <a:prstGeom prst="wedgeRoundRectCallout">
            <a:avLst>
              <a:gd name="adj1" fmla="val -38652"/>
              <a:gd name="adj2" fmla="val 73771"/>
              <a:gd name="adj3" fmla="val 16667"/>
            </a:avLst>
          </a:prstGeom>
          <a:solidFill>
            <a:schemeClr val="bg1"/>
          </a:solidFill>
          <a:ln w="57150" cap="flat" cmpd="sng" algn="ctr">
            <a:solidFill>
              <a:srgbClr val="98C72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11" name="Abgerundete rechteckige Legende 10"/>
          <p:cNvSpPr/>
          <p:nvPr/>
        </p:nvSpPr>
        <p:spPr bwMode="auto">
          <a:xfrm>
            <a:off x="6502429" y="620688"/>
            <a:ext cx="3460621" cy="2248564"/>
          </a:xfrm>
          <a:prstGeom prst="wedgeRoundRectCallout">
            <a:avLst>
              <a:gd name="adj1" fmla="val 36881"/>
              <a:gd name="adj2" fmla="val 68902"/>
              <a:gd name="adj3" fmla="val 16667"/>
            </a:avLst>
          </a:prstGeom>
          <a:solidFill>
            <a:schemeClr val="bg1"/>
          </a:solidFill>
          <a:ln w="57150" cap="flat" cmpd="sng" algn="ctr">
            <a:solidFill>
              <a:srgbClr val="98C72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p>
        </p:txBody>
      </p:sp>
      <p:sp>
        <p:nvSpPr>
          <p:cNvPr id="12" name="Textfeld 11"/>
          <p:cNvSpPr txBox="1"/>
          <p:nvPr/>
        </p:nvSpPr>
        <p:spPr>
          <a:xfrm>
            <a:off x="2709940" y="1279226"/>
            <a:ext cx="3075709" cy="1477328"/>
          </a:xfrm>
          <a:prstGeom prst="rect">
            <a:avLst/>
          </a:prstGeom>
          <a:noFill/>
        </p:spPr>
        <p:txBody>
          <a:bodyPr wrap="square" rtlCol="0">
            <a:spAutoFit/>
          </a:bodyPr>
          <a:lstStyle/>
          <a:p>
            <a:r>
              <a:rPr lang="de-DE" dirty="0" err="1" smtClean="0">
                <a:solidFill>
                  <a:srgbClr val="4D4D4D"/>
                </a:solidFill>
              </a:rPr>
              <a:t>Diversity</a:t>
            </a:r>
            <a:r>
              <a:rPr lang="de-DE" dirty="0" smtClean="0">
                <a:solidFill>
                  <a:srgbClr val="4D4D4D"/>
                </a:solidFill>
              </a:rPr>
              <a:t> </a:t>
            </a:r>
            <a:r>
              <a:rPr lang="de-DE" dirty="0">
                <a:solidFill>
                  <a:srgbClr val="4D4D4D"/>
                </a:solidFill>
              </a:rPr>
              <a:t>bezeichnet all jene </a:t>
            </a:r>
            <a:r>
              <a:rPr lang="de-DE" b="1" dirty="0">
                <a:solidFill>
                  <a:srgbClr val="4D4D4D"/>
                </a:solidFill>
              </a:rPr>
              <a:t>menschlichen Identitäten und Charakteristika</a:t>
            </a:r>
            <a:r>
              <a:rPr lang="de-DE" dirty="0">
                <a:solidFill>
                  <a:srgbClr val="4D4D4D"/>
                </a:solidFill>
              </a:rPr>
              <a:t>, die unterscheidend zu anderen Menschen stehen</a:t>
            </a:r>
            <a:r>
              <a:rPr lang="de-DE" dirty="0" smtClean="0">
                <a:solidFill>
                  <a:srgbClr val="4D4D4D"/>
                </a:solidFill>
              </a:rPr>
              <a:t>.</a:t>
            </a:r>
            <a:endParaRPr lang="de-DE" dirty="0">
              <a:solidFill>
                <a:srgbClr val="4D4D4D"/>
              </a:solidFill>
            </a:endParaRPr>
          </a:p>
        </p:txBody>
      </p:sp>
      <p:sp>
        <p:nvSpPr>
          <p:cNvPr id="13" name="Textfeld 12"/>
          <p:cNvSpPr txBox="1"/>
          <p:nvPr/>
        </p:nvSpPr>
        <p:spPr>
          <a:xfrm>
            <a:off x="6730593" y="886006"/>
            <a:ext cx="3253839" cy="1754326"/>
          </a:xfrm>
          <a:prstGeom prst="rect">
            <a:avLst/>
          </a:prstGeom>
          <a:noFill/>
        </p:spPr>
        <p:txBody>
          <a:bodyPr wrap="square" rtlCol="0">
            <a:spAutoFit/>
          </a:bodyPr>
          <a:lstStyle/>
          <a:p>
            <a:r>
              <a:rPr lang="de-DE" dirty="0" err="1" smtClean="0">
                <a:solidFill>
                  <a:srgbClr val="4D4D4D"/>
                </a:solidFill>
              </a:rPr>
              <a:t>Diversity</a:t>
            </a:r>
            <a:r>
              <a:rPr lang="de-DE" dirty="0" smtClean="0">
                <a:solidFill>
                  <a:srgbClr val="4D4D4D"/>
                </a:solidFill>
              </a:rPr>
              <a:t> </a:t>
            </a:r>
            <a:r>
              <a:rPr lang="de-DE" dirty="0">
                <a:solidFill>
                  <a:srgbClr val="4D4D4D"/>
                </a:solidFill>
              </a:rPr>
              <a:t>bezieht sich auf vielfältige </a:t>
            </a:r>
            <a:r>
              <a:rPr lang="de-DE" dirty="0" smtClean="0">
                <a:solidFill>
                  <a:srgbClr val="4D4D4D"/>
                </a:solidFill>
              </a:rPr>
              <a:t>Erscheinungs-formen</a:t>
            </a:r>
            <a:r>
              <a:rPr lang="de-DE" dirty="0">
                <a:solidFill>
                  <a:srgbClr val="4D4D4D"/>
                </a:solidFill>
              </a:rPr>
              <a:t>, wobei es </a:t>
            </a:r>
            <a:r>
              <a:rPr lang="de-DE" b="1" dirty="0">
                <a:solidFill>
                  <a:srgbClr val="4D4D4D"/>
                </a:solidFill>
              </a:rPr>
              <a:t>nicht nur </a:t>
            </a:r>
            <a:r>
              <a:rPr lang="de-DE" dirty="0">
                <a:solidFill>
                  <a:srgbClr val="4D4D4D"/>
                </a:solidFill>
              </a:rPr>
              <a:t>um die klassischen </a:t>
            </a:r>
            <a:r>
              <a:rPr lang="de-DE" b="1" dirty="0">
                <a:solidFill>
                  <a:srgbClr val="4D4D4D"/>
                </a:solidFill>
              </a:rPr>
              <a:t>unmittelbar erkennbaren Erscheinungsformen</a:t>
            </a:r>
            <a:r>
              <a:rPr lang="de-DE" dirty="0">
                <a:solidFill>
                  <a:srgbClr val="4D4D4D"/>
                </a:solidFill>
              </a:rPr>
              <a:t> geht</a:t>
            </a:r>
            <a:r>
              <a:rPr lang="de-DE" dirty="0" smtClean="0">
                <a:solidFill>
                  <a:srgbClr val="4D4D4D"/>
                </a:solidFill>
              </a:rPr>
              <a:t>.</a:t>
            </a:r>
            <a:endParaRPr lang="de-DE" dirty="0">
              <a:solidFill>
                <a:srgbClr val="FF0000"/>
              </a:solidFill>
            </a:endParaRPr>
          </a:p>
        </p:txBody>
      </p:sp>
      <p:grpSp>
        <p:nvGrpSpPr>
          <p:cNvPr id="26" name="Gruppieren 25"/>
          <p:cNvGrpSpPr/>
          <p:nvPr/>
        </p:nvGrpSpPr>
        <p:grpSpPr>
          <a:xfrm>
            <a:off x="9322874" y="4315152"/>
            <a:ext cx="1902151" cy="1557270"/>
            <a:chOff x="4650809" y="2636912"/>
            <a:chExt cx="3029367" cy="2520280"/>
          </a:xfrm>
        </p:grpSpPr>
        <p:pic>
          <p:nvPicPr>
            <p:cNvPr id="27" name="Grafik 26"/>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28" name="Ellipse 2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9" name="Grafik 28"/>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658415" y="4309740"/>
            <a:ext cx="1584176" cy="1783556"/>
          </a:xfrm>
          <a:prstGeom prst="rect">
            <a:avLst/>
          </a:prstGeom>
        </p:spPr>
      </p:pic>
      <p:grpSp>
        <p:nvGrpSpPr>
          <p:cNvPr id="30" name="Gruppieren 29"/>
          <p:cNvGrpSpPr/>
          <p:nvPr/>
        </p:nvGrpSpPr>
        <p:grpSpPr>
          <a:xfrm>
            <a:off x="3682413" y="4581128"/>
            <a:ext cx="1584176" cy="1386877"/>
            <a:chOff x="4217359" y="2061697"/>
            <a:chExt cx="1734625" cy="1485085"/>
          </a:xfrm>
        </p:grpSpPr>
        <p:pic>
          <p:nvPicPr>
            <p:cNvPr id="31" name="Grafik 30"/>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32" name="Ellipse 31"/>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3" name="Grafik 32"/>
          <p:cNvPicPr>
            <a:picLocks noChangeAspect="1"/>
          </p:cNvPicPr>
          <p:nvPr/>
        </p:nvPicPr>
        <p:blipFill rotWithShape="1">
          <a:blip r:embed="rId6" cstate="print">
            <a:extLst>
              <a:ext uri="{28A0092B-C50C-407E-A947-70E740481C1C}">
                <a14:useLocalDpi xmlns:a14="http://schemas.microsoft.com/office/drawing/2010/main" val="0"/>
              </a:ext>
            </a:extLst>
          </a:blip>
          <a:srcRect l="29525" t="24801" r="22438" b="16401"/>
          <a:stretch/>
        </p:blipFill>
        <p:spPr>
          <a:xfrm>
            <a:off x="598401" y="4359098"/>
            <a:ext cx="1674122" cy="1536899"/>
          </a:xfrm>
          <a:prstGeom prst="rect">
            <a:avLst/>
          </a:prstGeom>
        </p:spPr>
      </p:pic>
      <p:sp>
        <p:nvSpPr>
          <p:cNvPr id="34" name="Textfeld 33"/>
          <p:cNvSpPr txBox="1"/>
          <p:nvPr/>
        </p:nvSpPr>
        <p:spPr>
          <a:xfrm>
            <a:off x="0" y="3786163"/>
            <a:ext cx="3066621" cy="400110"/>
          </a:xfrm>
          <a:prstGeom prst="rect">
            <a:avLst/>
          </a:prstGeom>
          <a:noFill/>
        </p:spPr>
        <p:txBody>
          <a:bodyPr wrap="square" rtlCol="0">
            <a:spAutoFit/>
          </a:bodyPr>
          <a:lstStyle/>
          <a:p>
            <a:pPr algn="ctr"/>
            <a:r>
              <a:rPr lang="de-DE" sz="2000" dirty="0" smtClean="0">
                <a:solidFill>
                  <a:srgbClr val="4D4D4D"/>
                </a:solidFill>
              </a:rPr>
              <a:t>Dimension Gender</a:t>
            </a:r>
            <a:endParaRPr lang="de-DE" sz="2000" dirty="0">
              <a:solidFill>
                <a:srgbClr val="4D4D4D"/>
              </a:solidFill>
            </a:endParaRPr>
          </a:p>
        </p:txBody>
      </p:sp>
      <p:sp>
        <p:nvSpPr>
          <p:cNvPr id="35" name="Textfeld 34"/>
          <p:cNvSpPr txBox="1"/>
          <p:nvPr/>
        </p:nvSpPr>
        <p:spPr>
          <a:xfrm>
            <a:off x="5917712" y="3786163"/>
            <a:ext cx="3066621" cy="400110"/>
          </a:xfrm>
          <a:prstGeom prst="rect">
            <a:avLst/>
          </a:prstGeom>
          <a:noFill/>
        </p:spPr>
        <p:txBody>
          <a:bodyPr wrap="square" rtlCol="0">
            <a:spAutoFit/>
          </a:bodyPr>
          <a:lstStyle/>
          <a:p>
            <a:pPr algn="ctr"/>
            <a:r>
              <a:rPr lang="de-DE" sz="2000" dirty="0" smtClean="0">
                <a:solidFill>
                  <a:srgbClr val="4D4D4D"/>
                </a:solidFill>
              </a:rPr>
              <a:t>Dimension Ethnie</a:t>
            </a:r>
            <a:endParaRPr lang="de-DE" sz="2000" dirty="0">
              <a:solidFill>
                <a:srgbClr val="4D4D4D"/>
              </a:solidFill>
            </a:endParaRPr>
          </a:p>
        </p:txBody>
      </p:sp>
      <p:sp>
        <p:nvSpPr>
          <p:cNvPr id="36" name="Textfeld 35"/>
          <p:cNvSpPr txBox="1"/>
          <p:nvPr/>
        </p:nvSpPr>
        <p:spPr>
          <a:xfrm>
            <a:off x="2918990" y="3786213"/>
            <a:ext cx="3066621" cy="400110"/>
          </a:xfrm>
          <a:prstGeom prst="rect">
            <a:avLst/>
          </a:prstGeom>
          <a:noFill/>
        </p:spPr>
        <p:txBody>
          <a:bodyPr wrap="square" rtlCol="0">
            <a:spAutoFit/>
          </a:bodyPr>
          <a:lstStyle/>
          <a:p>
            <a:pPr algn="ctr"/>
            <a:r>
              <a:rPr lang="de-DE" sz="2000" dirty="0" smtClean="0">
                <a:solidFill>
                  <a:srgbClr val="4D4D4D"/>
                </a:solidFill>
              </a:rPr>
              <a:t>Dimension Alter</a:t>
            </a:r>
            <a:endParaRPr lang="de-DE" sz="2000" dirty="0">
              <a:solidFill>
                <a:srgbClr val="4D4D4D"/>
              </a:solidFill>
            </a:endParaRPr>
          </a:p>
        </p:txBody>
      </p:sp>
      <p:sp>
        <p:nvSpPr>
          <p:cNvPr id="37" name="Textfeld 36"/>
          <p:cNvSpPr txBox="1"/>
          <p:nvPr/>
        </p:nvSpPr>
        <p:spPr>
          <a:xfrm>
            <a:off x="9013502" y="3474500"/>
            <a:ext cx="3066621" cy="707886"/>
          </a:xfrm>
          <a:prstGeom prst="rect">
            <a:avLst/>
          </a:prstGeom>
          <a:noFill/>
        </p:spPr>
        <p:txBody>
          <a:bodyPr wrap="square" rtlCol="0">
            <a:spAutoFit/>
          </a:bodyPr>
          <a:lstStyle/>
          <a:p>
            <a:pPr algn="ctr"/>
            <a:r>
              <a:rPr lang="de-DE" sz="2000" dirty="0" smtClean="0">
                <a:solidFill>
                  <a:srgbClr val="4D4D4D"/>
                </a:solidFill>
              </a:rPr>
              <a:t>Dimension </a:t>
            </a:r>
          </a:p>
          <a:p>
            <a:pPr algn="ctr"/>
            <a:r>
              <a:rPr lang="de-DE" sz="2000" dirty="0">
                <a:solidFill>
                  <a:srgbClr val="4D4D4D"/>
                </a:solidFill>
              </a:rPr>
              <a:t>p</a:t>
            </a:r>
            <a:r>
              <a:rPr lang="de-DE" sz="2000" dirty="0" smtClean="0">
                <a:solidFill>
                  <a:srgbClr val="4D4D4D"/>
                </a:solidFill>
              </a:rPr>
              <a:t>hysische Fähigkeiten</a:t>
            </a:r>
            <a:endParaRPr lang="de-DE" sz="2000" dirty="0">
              <a:solidFill>
                <a:srgbClr val="4D4D4D"/>
              </a:solidFill>
            </a:endParaRPr>
          </a:p>
        </p:txBody>
      </p:sp>
      <p:sp>
        <p:nvSpPr>
          <p:cNvPr id="38" name="Ellipse 4"/>
          <p:cNvSpPr/>
          <p:nvPr/>
        </p:nvSpPr>
        <p:spPr>
          <a:xfrm>
            <a:off x="605707" y="4348005"/>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9" name="Ellipse 4"/>
          <p:cNvSpPr/>
          <p:nvPr/>
        </p:nvSpPr>
        <p:spPr>
          <a:xfrm>
            <a:off x="3642301" y="4348005"/>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6632079" y="4374390"/>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9719455" y="4279328"/>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Tree>
    <p:extLst>
      <p:ext uri="{BB962C8B-B14F-4D97-AF65-F5344CB8AC3E}">
        <p14:creationId xmlns:p14="http://schemas.microsoft.com/office/powerpoint/2010/main" val="21968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34" grpId="0"/>
      <p:bldP spid="35" grpId="0"/>
      <p:bldP spid="36" grpId="0"/>
      <p:bldP spid="37" grpId="0"/>
      <p:bldP spid="38" grpId="0" animBg="1"/>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Einstieg</a:t>
            </a:r>
            <a:endParaRPr lang="de-DE" dirty="0"/>
          </a:p>
        </p:txBody>
      </p:sp>
      <p:sp>
        <p:nvSpPr>
          <p:cNvPr id="6" name="Textplatzhalter 5">
            <a:extLst>
              <a:ext uri="{FF2B5EF4-FFF2-40B4-BE49-F238E27FC236}">
                <a16:creationId xmlns:a16="http://schemas.microsoft.com/office/drawing/2014/main" id="{BDC6DDD2-F20F-4358-83DB-9982FFAD5B5A}"/>
              </a:ext>
            </a:extLst>
          </p:cNvPr>
          <p:cNvSpPr>
            <a:spLocks noGrp="1"/>
          </p:cNvSpPr>
          <p:nvPr>
            <p:ph type="body" sz="quarter" idx="10"/>
          </p:nvPr>
        </p:nvSpPr>
        <p:spPr/>
        <p:txBody>
          <a:bodyPr/>
          <a:lstStyle/>
          <a:p>
            <a:r>
              <a:rPr lang="de-DE" dirty="0" smtClean="0"/>
              <a:t>Ökonomische Motive: </a:t>
            </a:r>
            <a:r>
              <a:rPr lang="de-DE" dirty="0" err="1" smtClean="0"/>
              <a:t>Produktivitiät</a:t>
            </a:r>
            <a:r>
              <a:rPr lang="de-DE" dirty="0" smtClean="0"/>
              <a:t> von heterogenen Teams sicherstellen</a:t>
            </a:r>
            <a:endParaRPr lang="de-DE" dirty="0"/>
          </a:p>
        </p:txBody>
      </p:sp>
      <p:sp>
        <p:nvSpPr>
          <p:cNvPr id="4" name="Inhaltsplatzhalter 1"/>
          <p:cNvSpPr txBox="1">
            <a:spLocks/>
          </p:cNvSpPr>
          <p:nvPr/>
        </p:nvSpPr>
        <p:spPr>
          <a:xfrm>
            <a:off x="479376" y="1484784"/>
            <a:ext cx="11377264" cy="3558889"/>
          </a:xfrm>
          <a:prstGeom prst="rect">
            <a:avLst/>
          </a:prstGeom>
        </p:spPr>
        <p:txBody>
          <a:bodyPr>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4000" indent="-504000">
              <a:spcAft>
                <a:spcPts val="1200"/>
              </a:spcAft>
              <a:buSzPct val="200000"/>
              <a:buFont typeface="Calibri" pitchFamily="34" charset="0"/>
              <a:buBlip>
                <a:blip r:embed="rId3"/>
              </a:buBlip>
            </a:pPr>
            <a:r>
              <a:rPr lang="de-DE" sz="1600" smtClean="0">
                <a:solidFill>
                  <a:srgbClr val="4D4D4D"/>
                </a:solidFill>
              </a:rPr>
              <a:t>Einzelne und Gruppen können überfordert oder nicht ausreichend sozial integriert werden. </a:t>
            </a:r>
          </a:p>
          <a:p>
            <a:pPr marL="504000" indent="-504000">
              <a:buSzPct val="200000"/>
              <a:buFont typeface="Calibri" pitchFamily="34" charset="0"/>
              <a:buBlip>
                <a:blip r:embed="rId3"/>
              </a:buBlip>
            </a:pPr>
            <a:r>
              <a:rPr lang="de-DE" sz="1600" smtClean="0">
                <a:solidFill>
                  <a:srgbClr val="4D4D4D"/>
                </a:solidFill>
              </a:rPr>
              <a:t>Viele Meinungen, Arbeits- und Kommunikationsstile können zu Konflikten, Missverständnissen und weniger Interaktion führen. </a:t>
            </a:r>
            <a:endParaRPr lang="de-DE" sz="1600" b="1" smtClean="0">
              <a:solidFill>
                <a:srgbClr val="4D4D4D"/>
              </a:solidFill>
            </a:endParaRPr>
          </a:p>
          <a:p>
            <a:pPr marL="0" indent="0">
              <a:buFont typeface="Calibri" pitchFamily="34" charset="0"/>
              <a:buNone/>
            </a:pPr>
            <a:endParaRPr lang="de-DE" sz="1600" b="1" smtClean="0">
              <a:solidFill>
                <a:srgbClr val="4D4D4D"/>
              </a:solidFill>
            </a:endParaRPr>
          </a:p>
          <a:p>
            <a:pPr marL="0" indent="0">
              <a:buFont typeface="Calibri" pitchFamily="34" charset="0"/>
              <a:buNone/>
            </a:pPr>
            <a:r>
              <a:rPr lang="de-DE" sz="1600" b="1" smtClean="0">
                <a:solidFill>
                  <a:srgbClr val="4D4D4D"/>
                </a:solidFill>
              </a:rPr>
              <a:t>Das soziale Klima ist maßgeblich für Bindung, Identifikation, Arbeitszufriedenheit, Gesundheit.</a:t>
            </a:r>
          </a:p>
          <a:p>
            <a:pPr marL="0" indent="0">
              <a:buFont typeface="Calibri" pitchFamily="34" charset="0"/>
              <a:buNone/>
            </a:pPr>
            <a:endParaRPr lang="de-DE" sz="1600" smtClean="0">
              <a:solidFill>
                <a:srgbClr val="4D4D4D"/>
              </a:solidFill>
            </a:endParaRPr>
          </a:p>
          <a:p>
            <a:pPr marL="0" indent="0">
              <a:buFont typeface="Calibri" pitchFamily="34" charset="0"/>
              <a:buNone/>
            </a:pPr>
            <a:endParaRPr lang="de-DE" sz="1600" smtClean="0">
              <a:solidFill>
                <a:srgbClr val="4D4D4D"/>
              </a:solidFill>
            </a:endParaRPr>
          </a:p>
          <a:p>
            <a:pPr marL="0" indent="0">
              <a:spcAft>
                <a:spcPts val="1200"/>
              </a:spcAft>
              <a:buFont typeface="Calibri" pitchFamily="34" charset="0"/>
              <a:buNone/>
            </a:pPr>
            <a:r>
              <a:rPr lang="de-DE" sz="1600" smtClean="0">
                <a:solidFill>
                  <a:srgbClr val="4D4D4D"/>
                </a:solidFill>
              </a:rPr>
              <a:t>Wenn das soziale Klima nicht stimmt </a:t>
            </a:r>
          </a:p>
          <a:p>
            <a:pPr marL="504000" indent="-504000">
              <a:spcAft>
                <a:spcPts val="1200"/>
              </a:spcAft>
              <a:buSzPct val="150000"/>
              <a:buFont typeface="Calibri" pitchFamily="34" charset="0"/>
              <a:buBlip>
                <a:blip r:embed="rId4"/>
              </a:buBlip>
            </a:pPr>
            <a:r>
              <a:rPr lang="de-DE" sz="1600" smtClean="0">
                <a:solidFill>
                  <a:srgbClr val="4D4D4D"/>
                </a:solidFill>
              </a:rPr>
              <a:t>werden Mitarbeitende krank (Arbeitsausfall), </a:t>
            </a:r>
          </a:p>
          <a:p>
            <a:pPr marL="504000" indent="-504000">
              <a:spcAft>
                <a:spcPts val="1200"/>
              </a:spcAft>
              <a:buSzPct val="150000"/>
              <a:buFont typeface="Calibri" pitchFamily="34" charset="0"/>
              <a:buBlip>
                <a:blip r:embed="rId4"/>
              </a:buBlip>
            </a:pPr>
            <a:r>
              <a:rPr lang="de-DE" sz="1600" smtClean="0">
                <a:solidFill>
                  <a:srgbClr val="4D4D4D"/>
                </a:solidFill>
              </a:rPr>
              <a:t>sind weniger kreativ im Team (weniger Leistung), </a:t>
            </a:r>
          </a:p>
          <a:p>
            <a:pPr marL="504000" indent="-504000">
              <a:spcAft>
                <a:spcPts val="1200"/>
              </a:spcAft>
              <a:buSzPct val="150000"/>
              <a:buFont typeface="Calibri" pitchFamily="34" charset="0"/>
              <a:buBlip>
                <a:blip r:embed="rId4"/>
              </a:buBlip>
            </a:pPr>
            <a:r>
              <a:rPr lang="de-DE" sz="1600" smtClean="0">
                <a:solidFill>
                  <a:srgbClr val="4D4D4D"/>
                </a:solidFill>
              </a:rPr>
              <a:t>kündigen (Fachkräfte gehen).</a:t>
            </a:r>
            <a:endParaRPr lang="de-DE" sz="1600" dirty="0">
              <a:solidFill>
                <a:srgbClr val="4D4D4D"/>
              </a:solidFill>
            </a:endParaRPr>
          </a:p>
        </p:txBody>
      </p:sp>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34250" t="36350" r="31888" b="31982"/>
          <a:stretch/>
        </p:blipFill>
        <p:spPr>
          <a:xfrm>
            <a:off x="6744072" y="3441716"/>
            <a:ext cx="3780420" cy="2651580"/>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val="0"/>
              </a:ext>
            </a:extLst>
          </a:blip>
          <a:srcRect l="34250" t="25850" r="31100" b="31100"/>
          <a:stretch/>
        </p:blipFill>
        <p:spPr>
          <a:xfrm rot="3251668">
            <a:off x="10005910" y="2704987"/>
            <a:ext cx="1765892" cy="1645490"/>
          </a:xfrm>
          <a:prstGeom prst="rect">
            <a:avLst/>
          </a:prstGeom>
        </p:spPr>
      </p:pic>
    </p:spTree>
    <p:extLst>
      <p:ext uri="{BB962C8B-B14F-4D97-AF65-F5344CB8AC3E}">
        <p14:creationId xmlns:p14="http://schemas.microsoft.com/office/powerpoint/2010/main" val="170482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500"/>
                                        <p:tgtEl>
                                          <p:spTgt spid="4">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63352" y="764704"/>
            <a:ext cx="11593288" cy="1656184"/>
          </a:xfrm>
          <a:prstGeom prst="rect">
            <a:avLst/>
          </a:prstGeom>
          <a:noFill/>
          <a:ln w="38100">
            <a:solidFill>
              <a:srgbClr val="97BF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Gender-Barometer</a:t>
            </a:r>
            <a:endParaRPr lang="de-DE" dirty="0"/>
          </a:p>
        </p:txBody>
      </p:sp>
      <p:sp>
        <p:nvSpPr>
          <p:cNvPr id="7" name="Rechteck 6"/>
          <p:cNvSpPr/>
          <p:nvPr/>
        </p:nvSpPr>
        <p:spPr>
          <a:xfrm>
            <a:off x="3294655" y="980728"/>
            <a:ext cx="5530681" cy="400110"/>
          </a:xfrm>
          <a:prstGeom prst="rect">
            <a:avLst/>
          </a:prstGeom>
        </p:spPr>
        <p:txBody>
          <a:bodyPr wrap="non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Meine </a:t>
            </a:r>
            <a:r>
              <a:rPr lang="de-DE" sz="2000" dirty="0" smtClean="0">
                <a:latin typeface="Arial" panose="020B0604020202020204" pitchFamily="34" charset="0"/>
                <a:ea typeface="Calibri" panose="020F0502020204030204" pitchFamily="34" charset="0"/>
                <a:cs typeface="Arial" panose="020B0604020202020204" pitchFamily="34" charset="0"/>
              </a:rPr>
              <a:t>Lernenden </a:t>
            </a:r>
            <a:r>
              <a:rPr lang="de-DE" sz="2000" dirty="0">
                <a:latin typeface="Arial" panose="020B0604020202020204" pitchFamily="34" charset="0"/>
                <a:ea typeface="Calibri" panose="020F0502020204030204" pitchFamily="34" charset="0"/>
                <a:cs typeface="Arial" panose="020B0604020202020204" pitchFamily="34" charset="0"/>
              </a:rPr>
              <a:t>sind hauptsächlich männlich.</a:t>
            </a:r>
            <a:endParaRPr lang="de-DE" sz="2000" dirty="0">
              <a:latin typeface="Arial" panose="020B0604020202020204" pitchFamily="34" charset="0"/>
              <a:cs typeface="Arial" panose="020B0604020202020204" pitchFamily="34" charset="0"/>
            </a:endParaRPr>
          </a:p>
        </p:txBody>
      </p:sp>
      <p:sp>
        <p:nvSpPr>
          <p:cNvPr id="13" name="Rechteck 12"/>
          <p:cNvSpPr/>
          <p:nvPr/>
        </p:nvSpPr>
        <p:spPr>
          <a:xfrm>
            <a:off x="258416" y="2636955"/>
            <a:ext cx="11593288" cy="1656184"/>
          </a:xfrm>
          <a:prstGeom prst="rect">
            <a:avLst/>
          </a:prstGeom>
          <a:noFill/>
          <a:ln w="38100">
            <a:solidFill>
              <a:srgbClr val="97BF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618876" y="2852979"/>
            <a:ext cx="8856912" cy="400110"/>
          </a:xfrm>
          <a:prstGeom prst="rect">
            <a:avLst/>
          </a:prstGeom>
        </p:spPr>
        <p:txBody>
          <a:bodyPr wrap="none">
            <a:spAutoFit/>
          </a:bodyPr>
          <a:lstStyle/>
          <a:p>
            <a:r>
              <a:rPr lang="de-DE" sz="2000" dirty="0" smtClean="0">
                <a:latin typeface="Arial" panose="020B0604020202020204" pitchFamily="34" charset="0"/>
                <a:cs typeface="Arial" panose="020B0604020202020204" pitchFamily="34" charset="0"/>
              </a:rPr>
              <a:t>Ich würde nach der Geburt meines Kindes das erste Jahr in Elternzeit gehen.</a:t>
            </a:r>
            <a:endParaRPr lang="de-DE" sz="2000" dirty="0">
              <a:latin typeface="Arial" panose="020B0604020202020204" pitchFamily="34" charset="0"/>
              <a:cs typeface="Arial" panose="020B0604020202020204" pitchFamily="34" charset="0"/>
            </a:endParaRPr>
          </a:p>
        </p:txBody>
      </p:sp>
      <p:sp>
        <p:nvSpPr>
          <p:cNvPr id="15" name="Rechteck 14"/>
          <p:cNvSpPr/>
          <p:nvPr/>
        </p:nvSpPr>
        <p:spPr>
          <a:xfrm>
            <a:off x="266552" y="4509163"/>
            <a:ext cx="11593288" cy="1656184"/>
          </a:xfrm>
          <a:prstGeom prst="rect">
            <a:avLst/>
          </a:prstGeom>
          <a:noFill/>
          <a:ln w="38100">
            <a:solidFill>
              <a:srgbClr val="97BF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2448992" y="4725187"/>
            <a:ext cx="7262181" cy="400110"/>
          </a:xfrm>
          <a:prstGeom prst="rect">
            <a:avLst/>
          </a:prstGeom>
        </p:spPr>
        <p:txBody>
          <a:bodyPr wrap="none">
            <a:spAutoFit/>
          </a:bodyPr>
          <a:lstStyle/>
          <a:p>
            <a:r>
              <a:rPr lang="de-DE" sz="2000" dirty="0" smtClean="0">
                <a:latin typeface="Arial" panose="020B0604020202020204" pitchFamily="34" charset="0"/>
                <a:ea typeface="Calibri" panose="020F0502020204030204" pitchFamily="34" charset="0"/>
                <a:cs typeface="Arial" panose="020B0604020202020204" pitchFamily="34" charset="0"/>
              </a:rPr>
              <a:t>In bestimmten Situationen bringt mir mein Geschlecht Vorteile.</a:t>
            </a:r>
            <a:endParaRPr lang="de-DE" sz="2000" dirty="0">
              <a:latin typeface="Arial" panose="020B0604020202020204" pitchFamily="34" charset="0"/>
              <a:cs typeface="Arial" panose="020B0604020202020204" pitchFamily="34" charset="0"/>
            </a:endParaRPr>
          </a:p>
        </p:txBody>
      </p:sp>
      <p:sp>
        <p:nvSpPr>
          <p:cNvPr id="17" name="Rechteck 16"/>
          <p:cNvSpPr/>
          <p:nvPr/>
        </p:nvSpPr>
        <p:spPr>
          <a:xfrm>
            <a:off x="551384" y="1670030"/>
            <a:ext cx="630301" cy="461665"/>
          </a:xfrm>
          <a:prstGeom prst="rect">
            <a:avLst/>
          </a:prstGeom>
        </p:spPr>
        <p:txBody>
          <a:bodyPr wrap="none">
            <a:spAutoFit/>
          </a:bodyPr>
          <a:lstStyle/>
          <a:p>
            <a:r>
              <a:rPr lang="de-DE" sz="2400" b="1" dirty="0" smtClean="0">
                <a:latin typeface="Arial" panose="020B0604020202020204" pitchFamily="34" charset="0"/>
                <a:ea typeface="Calibri" panose="020F0502020204030204" pitchFamily="34" charset="0"/>
                <a:cs typeface="Arial" panose="020B0604020202020204" pitchFamily="34" charset="0"/>
              </a:rPr>
              <a:t>0%</a:t>
            </a:r>
            <a:endParaRPr lang="de-DE" sz="2400" b="1" dirty="0">
              <a:latin typeface="Arial" panose="020B0604020202020204" pitchFamily="34" charset="0"/>
              <a:cs typeface="Arial" panose="020B0604020202020204" pitchFamily="34" charset="0"/>
            </a:endParaRPr>
          </a:p>
        </p:txBody>
      </p:sp>
      <p:sp>
        <p:nvSpPr>
          <p:cNvPr id="18" name="Rechteck 17"/>
          <p:cNvSpPr/>
          <p:nvPr/>
        </p:nvSpPr>
        <p:spPr>
          <a:xfrm>
            <a:off x="10560496" y="1670030"/>
            <a:ext cx="973343" cy="461665"/>
          </a:xfrm>
          <a:prstGeom prst="rect">
            <a:avLst/>
          </a:prstGeom>
        </p:spPr>
        <p:txBody>
          <a:bodyPr wrap="none">
            <a:spAutoFit/>
          </a:bodyPr>
          <a:lstStyle/>
          <a:p>
            <a:r>
              <a:rPr lang="de-DE" sz="2400" b="1" dirty="0" smtClean="0">
                <a:latin typeface="Arial" panose="020B0604020202020204" pitchFamily="34" charset="0"/>
                <a:ea typeface="Calibri" panose="020F0502020204030204" pitchFamily="34" charset="0"/>
                <a:cs typeface="Arial" panose="020B0604020202020204" pitchFamily="34" charset="0"/>
              </a:rPr>
              <a:t>100%</a:t>
            </a:r>
            <a:endParaRPr lang="de-DE" sz="2400" b="1" dirty="0">
              <a:latin typeface="Arial" panose="020B0604020202020204" pitchFamily="34" charset="0"/>
              <a:cs typeface="Arial" panose="020B0604020202020204" pitchFamily="34" charset="0"/>
            </a:endParaRPr>
          </a:p>
        </p:txBody>
      </p:sp>
      <p:sp>
        <p:nvSpPr>
          <p:cNvPr id="19" name="Rechteck 18"/>
          <p:cNvSpPr/>
          <p:nvPr/>
        </p:nvSpPr>
        <p:spPr>
          <a:xfrm>
            <a:off x="551384" y="3542281"/>
            <a:ext cx="630301" cy="461665"/>
          </a:xfrm>
          <a:prstGeom prst="rect">
            <a:avLst/>
          </a:prstGeom>
        </p:spPr>
        <p:txBody>
          <a:bodyPr wrap="none">
            <a:spAutoFit/>
          </a:bodyPr>
          <a:lstStyle/>
          <a:p>
            <a:r>
              <a:rPr lang="de-DE" sz="2400" b="1" dirty="0" smtClean="0">
                <a:latin typeface="Arial" panose="020B0604020202020204" pitchFamily="34" charset="0"/>
                <a:ea typeface="Calibri" panose="020F0502020204030204" pitchFamily="34" charset="0"/>
                <a:cs typeface="Arial" panose="020B0604020202020204" pitchFamily="34" charset="0"/>
              </a:rPr>
              <a:t>0%</a:t>
            </a:r>
            <a:endParaRPr lang="de-DE" sz="2400" b="1" dirty="0">
              <a:latin typeface="Arial" panose="020B0604020202020204" pitchFamily="34" charset="0"/>
              <a:cs typeface="Arial" panose="020B0604020202020204" pitchFamily="34" charset="0"/>
            </a:endParaRPr>
          </a:p>
        </p:txBody>
      </p:sp>
      <p:sp>
        <p:nvSpPr>
          <p:cNvPr id="20" name="Rechteck 19"/>
          <p:cNvSpPr/>
          <p:nvPr/>
        </p:nvSpPr>
        <p:spPr>
          <a:xfrm>
            <a:off x="10560496" y="3542281"/>
            <a:ext cx="973343" cy="461665"/>
          </a:xfrm>
          <a:prstGeom prst="rect">
            <a:avLst/>
          </a:prstGeom>
        </p:spPr>
        <p:txBody>
          <a:bodyPr wrap="none">
            <a:spAutoFit/>
          </a:bodyPr>
          <a:lstStyle/>
          <a:p>
            <a:r>
              <a:rPr lang="de-DE" sz="2400" b="1" dirty="0" smtClean="0">
                <a:latin typeface="Arial" panose="020B0604020202020204" pitchFamily="34" charset="0"/>
                <a:ea typeface="Calibri" panose="020F0502020204030204" pitchFamily="34" charset="0"/>
                <a:cs typeface="Arial" panose="020B0604020202020204" pitchFamily="34" charset="0"/>
              </a:rPr>
              <a:t>100%</a:t>
            </a:r>
            <a:endParaRPr lang="de-DE" sz="2400" b="1" dirty="0">
              <a:latin typeface="Arial" panose="020B0604020202020204" pitchFamily="34" charset="0"/>
              <a:cs typeface="Arial" panose="020B0604020202020204" pitchFamily="34" charset="0"/>
            </a:endParaRPr>
          </a:p>
        </p:txBody>
      </p:sp>
      <p:sp>
        <p:nvSpPr>
          <p:cNvPr id="21" name="Rechteck 20"/>
          <p:cNvSpPr/>
          <p:nvPr/>
        </p:nvSpPr>
        <p:spPr>
          <a:xfrm>
            <a:off x="551384" y="5412273"/>
            <a:ext cx="630301" cy="461665"/>
          </a:xfrm>
          <a:prstGeom prst="rect">
            <a:avLst/>
          </a:prstGeom>
        </p:spPr>
        <p:txBody>
          <a:bodyPr wrap="none">
            <a:spAutoFit/>
          </a:bodyPr>
          <a:lstStyle/>
          <a:p>
            <a:r>
              <a:rPr lang="de-DE" sz="2400" b="1" dirty="0" smtClean="0">
                <a:latin typeface="Arial" panose="020B0604020202020204" pitchFamily="34" charset="0"/>
                <a:ea typeface="Calibri" panose="020F0502020204030204" pitchFamily="34" charset="0"/>
                <a:cs typeface="Arial" panose="020B0604020202020204" pitchFamily="34" charset="0"/>
              </a:rPr>
              <a:t>0%</a:t>
            </a:r>
            <a:endParaRPr lang="de-DE" sz="2400" b="1" dirty="0">
              <a:latin typeface="Arial" panose="020B0604020202020204" pitchFamily="34" charset="0"/>
              <a:cs typeface="Arial" panose="020B0604020202020204" pitchFamily="34" charset="0"/>
            </a:endParaRPr>
          </a:p>
        </p:txBody>
      </p:sp>
      <p:sp>
        <p:nvSpPr>
          <p:cNvPr id="22" name="Rechteck 21"/>
          <p:cNvSpPr/>
          <p:nvPr/>
        </p:nvSpPr>
        <p:spPr>
          <a:xfrm>
            <a:off x="10560496" y="5412273"/>
            <a:ext cx="973343" cy="461665"/>
          </a:xfrm>
          <a:prstGeom prst="rect">
            <a:avLst/>
          </a:prstGeom>
        </p:spPr>
        <p:txBody>
          <a:bodyPr wrap="none">
            <a:spAutoFit/>
          </a:bodyPr>
          <a:lstStyle/>
          <a:p>
            <a:r>
              <a:rPr lang="de-DE" sz="2400" b="1" dirty="0" smtClean="0">
                <a:latin typeface="Arial" panose="020B0604020202020204" pitchFamily="34" charset="0"/>
                <a:ea typeface="Calibri" panose="020F0502020204030204" pitchFamily="34" charset="0"/>
                <a:cs typeface="Arial" panose="020B0604020202020204" pitchFamily="34" charset="0"/>
              </a:rPr>
              <a:t>100%</a:t>
            </a:r>
            <a:endParaRPr lang="de-DE" sz="2400" b="1" dirty="0">
              <a:latin typeface="Arial" panose="020B0604020202020204" pitchFamily="34" charset="0"/>
              <a:cs typeface="Arial" panose="020B0604020202020204" pitchFamily="34" charset="0"/>
            </a:endParaRPr>
          </a:p>
        </p:txBody>
      </p:sp>
      <p:cxnSp>
        <p:nvCxnSpPr>
          <p:cNvPr id="24" name="Gerader Verbinder 23"/>
          <p:cNvCxnSpPr>
            <a:stCxn id="17" idx="3"/>
            <a:endCxn id="18" idx="1"/>
          </p:cNvCxnSpPr>
          <p:nvPr/>
        </p:nvCxnSpPr>
        <p:spPr>
          <a:xfrm>
            <a:off x="1181685" y="1900863"/>
            <a:ext cx="9378811" cy="0"/>
          </a:xfrm>
          <a:prstGeom prst="line">
            <a:avLst/>
          </a:prstGeom>
          <a:ln w="571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stCxn id="19" idx="3"/>
            <a:endCxn id="20" idx="1"/>
          </p:cNvCxnSpPr>
          <p:nvPr/>
        </p:nvCxnSpPr>
        <p:spPr>
          <a:xfrm>
            <a:off x="1181685" y="3773114"/>
            <a:ext cx="9378811" cy="0"/>
          </a:xfrm>
          <a:prstGeom prst="line">
            <a:avLst/>
          </a:prstGeom>
          <a:ln w="571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stCxn id="21" idx="3"/>
            <a:endCxn id="22" idx="1"/>
          </p:cNvCxnSpPr>
          <p:nvPr/>
        </p:nvCxnSpPr>
        <p:spPr>
          <a:xfrm>
            <a:off x="1181685" y="5643106"/>
            <a:ext cx="9378811" cy="0"/>
          </a:xfrm>
          <a:prstGeom prst="line">
            <a:avLst/>
          </a:prstGeom>
          <a:ln w="571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71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FBBD5-C2F6-481E-94C6-0B8703E9AB83}"/>
              </a:ext>
            </a:extLst>
          </p:cNvPr>
          <p:cNvSpPr>
            <a:spLocks noGrp="1"/>
          </p:cNvSpPr>
          <p:nvPr>
            <p:ph type="title"/>
          </p:nvPr>
        </p:nvSpPr>
        <p:spPr/>
        <p:txBody>
          <a:bodyPr/>
          <a:lstStyle/>
          <a:p>
            <a:r>
              <a:rPr lang="de-DE" dirty="0" smtClean="0"/>
              <a:t>Gender Mainstreaming</a:t>
            </a:r>
            <a:endParaRPr lang="de-DE" dirty="0"/>
          </a:p>
        </p:txBody>
      </p:sp>
      <p:sp>
        <p:nvSpPr>
          <p:cNvPr id="3" name="Rechteck 2"/>
          <p:cNvSpPr/>
          <p:nvPr/>
        </p:nvSpPr>
        <p:spPr>
          <a:xfrm>
            <a:off x="5322607" y="3501008"/>
            <a:ext cx="6262341" cy="2075696"/>
          </a:xfrm>
          <a:prstGeom prst="rect">
            <a:avLst/>
          </a:prstGeom>
        </p:spPr>
        <p:txBody>
          <a:bodyPr wrap="square">
            <a:spAutoFit/>
          </a:bodyPr>
          <a:lstStyle/>
          <a:p>
            <a:pPr algn="ctr">
              <a:lnSpc>
                <a:spcPct val="107000"/>
              </a:lnSpc>
              <a:spcAft>
                <a:spcPts val="800"/>
              </a:spcAft>
            </a:pPr>
            <a:r>
              <a:rPr lang="de-DE" dirty="0">
                <a:ea typeface="Calibri" panose="020F0502020204030204" pitchFamily="34" charset="0"/>
                <a:cs typeface="Times New Roman" panose="02020603050405020304" pitchFamily="18" charset="0"/>
              </a:rPr>
              <a:t>Die Katholische Hochschule Aachen verzeichnet immer noch einen geringeren Anteil an männlichen Studierenden im Studiengang </a:t>
            </a:r>
            <a:r>
              <a:rPr lang="de-DE" dirty="0" smtClean="0">
                <a:ea typeface="Calibri" panose="020F0502020204030204" pitchFamily="34" charset="0"/>
                <a:cs typeface="Times New Roman" panose="02020603050405020304" pitchFamily="18" charset="0"/>
              </a:rPr>
              <a:t>„Soziale Arbeit“. </a:t>
            </a:r>
          </a:p>
          <a:p>
            <a:pPr algn="ctr">
              <a:lnSpc>
                <a:spcPct val="107000"/>
              </a:lnSpc>
              <a:spcAft>
                <a:spcPts val="800"/>
              </a:spcAft>
            </a:pPr>
            <a:endParaRPr lang="de-DE" dirty="0" smtClean="0">
              <a:ea typeface="Calibri" panose="020F0502020204030204" pitchFamily="34" charset="0"/>
              <a:cs typeface="Times New Roman" panose="02020603050405020304" pitchFamily="18" charset="0"/>
            </a:endParaRPr>
          </a:p>
          <a:p>
            <a:pPr algn="ctr">
              <a:lnSpc>
                <a:spcPct val="107000"/>
              </a:lnSpc>
              <a:spcAft>
                <a:spcPts val="800"/>
              </a:spcAft>
            </a:pPr>
            <a:r>
              <a:rPr lang="de-DE" dirty="0" smtClean="0">
                <a:ea typeface="Calibri" panose="020F0502020204030204" pitchFamily="34" charset="0"/>
                <a:cs typeface="Times New Roman" panose="02020603050405020304" pitchFamily="18" charset="0"/>
              </a:rPr>
              <a:t>Entwerfen </a:t>
            </a:r>
            <a:r>
              <a:rPr lang="de-DE" dirty="0">
                <a:ea typeface="Calibri" panose="020F0502020204030204" pitchFamily="34" charset="0"/>
                <a:cs typeface="Times New Roman" panose="02020603050405020304" pitchFamily="18" charset="0"/>
              </a:rPr>
              <a:t>Sie ein Werbekonzept, mit dem Männer motiviert werden, das Studium der </a:t>
            </a:r>
            <a:r>
              <a:rPr lang="de-DE" dirty="0" smtClean="0">
                <a:ea typeface="Calibri" panose="020F0502020204030204" pitchFamily="34" charset="0"/>
                <a:cs typeface="Times New Roman" panose="02020603050405020304" pitchFamily="18" charset="0"/>
              </a:rPr>
              <a:t>Sozialen </a:t>
            </a:r>
            <a:r>
              <a:rPr lang="de-DE" dirty="0">
                <a:ea typeface="Calibri" panose="020F0502020204030204" pitchFamily="34" charset="0"/>
                <a:cs typeface="Times New Roman" panose="02020603050405020304" pitchFamily="18" charset="0"/>
              </a:rPr>
              <a:t>Arbeit </a:t>
            </a:r>
            <a:r>
              <a:rPr lang="de-DE" dirty="0" smtClean="0">
                <a:ea typeface="Calibri" panose="020F0502020204030204" pitchFamily="34" charset="0"/>
                <a:cs typeface="Times New Roman" panose="02020603050405020304" pitchFamily="18" charset="0"/>
              </a:rPr>
              <a:t>aufzunehmen!</a:t>
            </a:r>
            <a:endParaRPr lang="de-DE" dirty="0">
              <a:ea typeface="Calibri" panose="020F0502020204030204" pitchFamily="34" charset="0"/>
              <a:cs typeface="Times New Roman" panose="02020603050405020304" pitchFamily="18"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25" y="2541867"/>
            <a:ext cx="5649549" cy="3993979"/>
          </a:xfrm>
          <a:prstGeom prst="rect">
            <a:avLst/>
          </a:prstGeom>
        </p:spPr>
      </p:pic>
      <p:pic>
        <p:nvPicPr>
          <p:cNvPr id="5" name="Picture 10" descr="http://www.wz.de/polopoly_fs/1.31585.1289831701!/httpImage/onlineImage.jpeg_gen/derivatives/landscape_550/onlineIma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9714" y="909009"/>
            <a:ext cx="2188955" cy="1761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www.aktiv-online.de/fileadmin/_processed_/csm_obenauf_in_der_maennerwelt_abg_f47e11de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5588" y="908720"/>
            <a:ext cx="2349367" cy="1762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assets.geo.de/div/image/71290/pilot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080" y="908720"/>
            <a:ext cx="2652509" cy="1762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nnalena, Johannes und Hugo fühlen sich bei ihrem Erzieher Hendrik Jahr sichtlich wohl. Foto: Christiane Fischer"/>
          <p:cNvPicPr>
            <a:picLocks noChangeAspect="1" noChangeArrowheads="1"/>
          </p:cNvPicPr>
          <p:nvPr/>
        </p:nvPicPr>
        <p:blipFill rotWithShape="1">
          <a:blip r:embed="rId7">
            <a:extLst>
              <a:ext uri="{28A0092B-C50C-407E-A947-70E740481C1C}">
                <a14:useLocalDpi xmlns:a14="http://schemas.microsoft.com/office/drawing/2010/main" val="0"/>
              </a:ext>
            </a:extLst>
          </a:blip>
          <a:srcRect l="20867" r="37254"/>
          <a:stretch/>
        </p:blipFill>
        <p:spPr bwMode="auto">
          <a:xfrm>
            <a:off x="2253120" y="908720"/>
            <a:ext cx="1951343" cy="1762026"/>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077" y="912827"/>
            <a:ext cx="1757918" cy="1757918"/>
          </a:xfrm>
          <a:prstGeom prst="rect">
            <a:avLst/>
          </a:prstGeom>
        </p:spPr>
      </p:pic>
      <p:sp>
        <p:nvSpPr>
          <p:cNvPr id="10" name="Rechteck 9"/>
          <p:cNvSpPr/>
          <p:nvPr/>
        </p:nvSpPr>
        <p:spPr>
          <a:xfrm>
            <a:off x="0" y="908720"/>
            <a:ext cx="232952" cy="1762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1919794" y="908740"/>
            <a:ext cx="272206" cy="1762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65049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Custom 1">
      <a:dk1>
        <a:srgbClr val="000000"/>
      </a:dk1>
      <a:lt1>
        <a:srgbClr val="FFFFFF"/>
      </a:lt1>
      <a:dk2>
        <a:srgbClr val="141616"/>
      </a:dk2>
      <a:lt2>
        <a:srgbClr val="E8F1FA"/>
      </a:lt2>
      <a:accent1>
        <a:srgbClr val="12579A"/>
      </a:accent1>
      <a:accent2>
        <a:srgbClr val="A0C3E3"/>
      </a:accent2>
      <a:accent3>
        <a:srgbClr val="C7DDF2"/>
      </a:accent3>
      <a:accent4>
        <a:srgbClr val="00B050"/>
      </a:accent4>
      <a:accent5>
        <a:srgbClr val="92D050"/>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arissa">
  <a:themeElements>
    <a:clrScheme name="Custom 1">
      <a:dk1>
        <a:srgbClr val="000000"/>
      </a:dk1>
      <a:lt1>
        <a:srgbClr val="FFFFFF"/>
      </a:lt1>
      <a:dk2>
        <a:srgbClr val="141616"/>
      </a:dk2>
      <a:lt2>
        <a:srgbClr val="E8F1FA"/>
      </a:lt2>
      <a:accent1>
        <a:srgbClr val="12579A"/>
      </a:accent1>
      <a:accent2>
        <a:srgbClr val="A0C3E3"/>
      </a:accent2>
      <a:accent3>
        <a:srgbClr val="C7DDF2"/>
      </a:accent3>
      <a:accent4>
        <a:srgbClr val="00B050"/>
      </a:accent4>
      <a:accent5>
        <a:srgbClr val="92D050"/>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rissa">
  <a:themeElements>
    <a:clrScheme name="Custom 1">
      <a:dk1>
        <a:srgbClr val="000000"/>
      </a:dk1>
      <a:lt1>
        <a:srgbClr val="FFFFFF"/>
      </a:lt1>
      <a:dk2>
        <a:srgbClr val="141616"/>
      </a:dk2>
      <a:lt2>
        <a:srgbClr val="E8F1FA"/>
      </a:lt2>
      <a:accent1>
        <a:srgbClr val="12579A"/>
      </a:accent1>
      <a:accent2>
        <a:srgbClr val="A0C3E3"/>
      </a:accent2>
      <a:accent3>
        <a:srgbClr val="C7DDF2"/>
      </a:accent3>
      <a:accent4>
        <a:srgbClr val="00B050"/>
      </a:accent4>
      <a:accent5>
        <a:srgbClr val="92D050"/>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701</Words>
  <Application>Microsoft Office PowerPoint</Application>
  <PresentationFormat>Breitbild</PresentationFormat>
  <Paragraphs>115</Paragraphs>
  <Slides>13</Slides>
  <Notes>11</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13</vt:i4>
      </vt:variant>
    </vt:vector>
  </HeadingPairs>
  <TitlesOfParts>
    <vt:vector size="24" baseType="lpstr">
      <vt:lpstr>ＭＳ Ｐゴシック</vt:lpstr>
      <vt:lpstr>Arial</vt:lpstr>
      <vt:lpstr>Calibri</vt:lpstr>
      <vt:lpstr>Symbol</vt:lpstr>
      <vt:lpstr>Times New Roman</vt:lpstr>
      <vt:lpstr>Wingdings</vt:lpstr>
      <vt:lpstr>Larissa</vt:lpstr>
      <vt:lpstr>1_Larissa</vt:lpstr>
      <vt:lpstr>2_Larissa</vt:lpstr>
      <vt:lpstr>3_Larissa</vt:lpstr>
      <vt:lpstr>4_Larissa</vt:lpstr>
      <vt:lpstr>PowerPoint-Präsentation</vt:lpstr>
      <vt:lpstr>Organisatorisches</vt:lpstr>
      <vt:lpstr>Organisatorisches</vt:lpstr>
      <vt:lpstr>Einstieg</vt:lpstr>
      <vt:lpstr>Einstieg</vt:lpstr>
      <vt:lpstr>Einstieg</vt:lpstr>
      <vt:lpstr>Einstieg</vt:lpstr>
      <vt:lpstr>Gender-Barometer</vt:lpstr>
      <vt:lpstr>Gender Mainstreaming</vt:lpstr>
      <vt:lpstr>Dimension Ethnie</vt:lpstr>
      <vt:lpstr>Dimension Ethnie</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Nina Schiffeler</cp:lastModifiedBy>
  <cp:revision>1588</cp:revision>
  <cp:lastPrinted>2020-01-14T13:42:03Z</cp:lastPrinted>
  <dcterms:created xsi:type="dcterms:W3CDTF">2012-08-14T08:12:56Z</dcterms:created>
  <dcterms:modified xsi:type="dcterms:W3CDTF">2020-11-17T09:44:55Z</dcterms:modified>
</cp:coreProperties>
</file>